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1" y="1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7891" y="371983"/>
            <a:ext cx="11596217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chemeClr val="accent5">
                <a:lumMod val="40000"/>
                <a:lumOff val="60000"/>
              </a:schemeClr>
            </a:gs>
            <a:gs pos="1000">
              <a:srgbClr val="7030A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63722" y="2739643"/>
            <a:ext cx="546455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9908" y="1925573"/>
            <a:ext cx="10344150" cy="474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12-Jul-21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40260" y="6465214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8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www.workbooks.com/blog/benefits-of-saas" TargetMode="External"/><Relationship Id="rId7" Type="http://schemas.openxmlformats.org/officeDocument/2006/relationships/hyperlink" Target="https://searchcloudapplications.techtarget.com/tip/Evaluating-SaaS-providers-Uncovering-vendor-weaknesses" TargetMode="External"/><Relationship Id="rId2" Type="http://schemas.openxmlformats.org/officeDocument/2006/relationships/hyperlink" Target="https://azure.microsoft.com/en-in/overview/what-is-sa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teamwave.com/2016/09/30/g-suite-review/" TargetMode="External"/><Relationship Id="rId5" Type="http://schemas.openxmlformats.org/officeDocument/2006/relationships/hyperlink" Target="https://www.wroffy.com/introduction-office-365-amazing-features/" TargetMode="External"/><Relationship Id="rId4" Type="http://schemas.openxmlformats.org/officeDocument/2006/relationships/hyperlink" Target="https://www.identropy.com/blog/IAM-blog/bid/97683/4-SaaS-Risks-Every-CSO-Needs-to-Know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qABiwIjqPU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MWrsRNveSI" TargetMode="External"/><Relationship Id="rId5" Type="http://schemas.openxmlformats.org/officeDocument/2006/relationships/hyperlink" Target="https://www.youtube.com/watch?v=ondmRYEKWcM" TargetMode="External"/><Relationship Id="rId4" Type="http://schemas.openxmlformats.org/officeDocument/2006/relationships/hyperlink" Target="https://www.youtube.com/watch?v=j4jHIMhijNA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hatiscloud.com/cloud_deployment_models/i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s://www.techopedia.com/definition/719/virtual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etechmagazine.com/article/2014/03/infrastructure-service-5-important-benefits" TargetMode="External"/><Relationship Id="rId5" Type="http://schemas.openxmlformats.org/officeDocument/2006/relationships/hyperlink" Target="https://ijcsmc.com/docs/papers/March2014/V3I3201499a38.pdf" TargetMode="External"/><Relationship Id="rId4" Type="http://schemas.openxmlformats.org/officeDocument/2006/relationships/hyperlink" Target="https://securosis.com/blog/defending-cloud-data-how-iaas-storage-works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iaas-vs-paas-vs-saas" TargetMode="External"/><Relationship Id="rId2" Type="http://schemas.openxmlformats.org/officeDocument/2006/relationships/hyperlink" Target="https://azure.microsoft.com/en-in/overview/what-is-paa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www.workbooks.com/blog/benefits-of-saas" TargetMode="External"/><Relationship Id="rId7" Type="http://schemas.openxmlformats.org/officeDocument/2006/relationships/hyperlink" Target="https://searchcloudapplications.techtarget.com/tip/Evaluating-SaaS-providers-Uncovering-vendor-weaknesses" TargetMode="External"/><Relationship Id="rId2" Type="http://schemas.openxmlformats.org/officeDocument/2006/relationships/hyperlink" Target="https://azure.microsoft.com/en-in/overview/what-is-sa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teamwave.com/2016/09/30/g-suite-review/" TargetMode="External"/><Relationship Id="rId5" Type="http://schemas.openxmlformats.org/officeDocument/2006/relationships/hyperlink" Target="https://www.wroffy.com/introduction-office-365-amazing-features/" TargetMode="External"/><Relationship Id="rId4" Type="http://schemas.openxmlformats.org/officeDocument/2006/relationships/hyperlink" Target="https://www.identropy.com/blog/IAM-blog/bid/97683/4-SaaS-Risks-Every-CSO-Needs-to-Know" TargetMode="Externa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wBOgT761iQ" TargetMode="External"/><Relationship Id="rId3" Type="http://schemas.openxmlformats.org/officeDocument/2006/relationships/hyperlink" Target="http://www.youtube.com/watch?v=36zducUX16w" TargetMode="External"/><Relationship Id="rId7" Type="http://schemas.openxmlformats.org/officeDocument/2006/relationships/hyperlink" Target="https://www.youtube.com/watch?v=13zrMe1immw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KduoinBNru4" TargetMode="External"/><Relationship Id="rId5" Type="http://schemas.openxmlformats.org/officeDocument/2006/relationships/hyperlink" Target="http://www.youtube.com/watch?v=TDqF11rRobg" TargetMode="External"/><Relationship Id="rId4" Type="http://schemas.openxmlformats.org/officeDocument/2006/relationships/hyperlink" Target="https://www.youtube.com/watch?v=l0DfHUWMjsU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x01vzmlns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CuHYef5Tzk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qABiwIjqPU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MWrsRNveSI" TargetMode="External"/><Relationship Id="rId5" Type="http://schemas.openxmlformats.org/officeDocument/2006/relationships/hyperlink" Target="https://www.youtube.com/watch?v=ondmRYEKWcM" TargetMode="External"/><Relationship Id="rId4" Type="http://schemas.openxmlformats.org/officeDocument/2006/relationships/hyperlink" Target="https://www.youtube.com/watch?v=j4jHIMhijN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rtonaudio.com/Ficheiros/111840873X_Cloud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www.techopedia.com/definition/719/virtualization" TargetMode="External"/><Relationship Id="rId7" Type="http://schemas.openxmlformats.org/officeDocument/2006/relationships/hyperlink" Target="https://statetechmagazine.com/article/2014/03/infrastructure-service-5-important-benefits" TargetMode="External"/><Relationship Id="rId2" Type="http://schemas.openxmlformats.org/officeDocument/2006/relationships/hyperlink" Target="https://doublehorn.com/saas-paas-and-iaas-understand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jcsmc.com/docs/papers/March2014/V3I3201499a38.pdf" TargetMode="External"/><Relationship Id="rId5" Type="http://schemas.openxmlformats.org/officeDocument/2006/relationships/hyperlink" Target="https://securosis.com/blog/defending-cloud-data-how-iaas-storage-works" TargetMode="External"/><Relationship Id="rId4" Type="http://schemas.openxmlformats.org/officeDocument/2006/relationships/hyperlink" Target="http://whatiscloud.com/cloud_deployment_models/index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wBOgT761iQ" TargetMode="External"/><Relationship Id="rId3" Type="http://schemas.openxmlformats.org/officeDocument/2006/relationships/hyperlink" Target="http://www.youtube.com/watch?v=3" TargetMode="External"/><Relationship Id="rId7" Type="http://schemas.openxmlformats.org/officeDocument/2006/relationships/hyperlink" Target="https://www.youtube.com/watch?v=13zrMe1immw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KduoinBNru4" TargetMode="External"/><Relationship Id="rId5" Type="http://schemas.openxmlformats.org/officeDocument/2006/relationships/hyperlink" Target="http://www.youtube.com/watch?v" TargetMode="External"/><Relationship Id="rId4" Type="http://schemas.openxmlformats.org/officeDocument/2006/relationships/hyperlink" Target="https://www.youtube.com/watch?v=l0DfHUWMjsU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iaas-vs-paas-vs-saas" TargetMode="External"/><Relationship Id="rId2" Type="http://schemas.openxmlformats.org/officeDocument/2006/relationships/hyperlink" Target="https://azure.microsoft.com/en-in/overview/what-is-paa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x01vzmlns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CuHYef5Tzk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8688" y="2276855"/>
            <a:ext cx="5796915" cy="0"/>
          </a:xfrm>
          <a:custGeom>
            <a:avLst/>
            <a:gdLst/>
            <a:ahLst/>
            <a:cxnLst/>
            <a:rect l="l" t="t" r="r" b="b"/>
            <a:pathLst>
              <a:path w="5796915">
                <a:moveTo>
                  <a:pt x="0" y="0"/>
                </a:moveTo>
                <a:lnTo>
                  <a:pt x="5796915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Cloud Delivery</a:t>
            </a:r>
            <a:r>
              <a:rPr spc="-65" dirty="0"/>
              <a:t> </a:t>
            </a:r>
            <a:r>
              <a:rPr spc="-25" dirty="0"/>
              <a:t>Models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15305" y="3628390"/>
            <a:ext cx="214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Module </a:t>
            </a:r>
            <a:r>
              <a:rPr sz="1800" b="1" spc="-5" dirty="0">
                <a:latin typeface="Arial"/>
                <a:cs typeface="Arial"/>
              </a:rPr>
              <a:t>Number: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2557" y="4276090"/>
            <a:ext cx="6369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Module Name: Cloud Delivery</a:t>
            </a:r>
            <a:r>
              <a:rPr sz="2800" b="1" spc="5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C9D918A-8E5C-43D4-A868-089DF88DE1B3}"/>
              </a:ext>
            </a:extLst>
          </p:cNvPr>
          <p:cNvSpPr txBox="1"/>
          <p:nvPr/>
        </p:nvSpPr>
        <p:spPr>
          <a:xfrm>
            <a:off x="393192" y="5618281"/>
            <a:ext cx="297053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latin typeface="Arial"/>
                <a:cs typeface="Arial"/>
              </a:rPr>
              <a:t>Deepak Solanki</a:t>
            </a:r>
          </a:p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b="1" spc="-5" dirty="0" err="1">
                <a:latin typeface="Arial"/>
                <a:cs typeface="Arial"/>
              </a:rPr>
              <a:t>Div</a:t>
            </a:r>
            <a:r>
              <a:rPr lang="en-US" b="1" spc="-5" dirty="0">
                <a:latin typeface="Arial"/>
                <a:cs typeface="Arial"/>
              </a:rPr>
              <a:t> Head Cloud Team</a:t>
            </a:r>
          </a:p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 err="1">
                <a:latin typeface="Arial"/>
                <a:cs typeface="Arial"/>
              </a:rPr>
              <a:t>CSCult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F1871-75D0-4BC3-BE40-BD94A2DF6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5" b="75488"/>
          <a:stretch/>
        </p:blipFill>
        <p:spPr>
          <a:xfrm>
            <a:off x="5198483" y="28548"/>
            <a:ext cx="1795032" cy="2157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299959" y="3163823"/>
            <a:ext cx="4291584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6297295" cy="494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Service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Cloud resources can be consumed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by:</a:t>
            </a:r>
            <a:endParaRPr sz="2000">
              <a:latin typeface="Times New Roman"/>
              <a:cs typeface="Times New Roman"/>
            </a:endParaRPr>
          </a:p>
          <a:p>
            <a:pPr marL="1156970" lvl="1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1156970" algn="l"/>
                <a:tab pos="1157605" algn="l"/>
              </a:tabLst>
            </a:pPr>
            <a:r>
              <a:rPr sz="2000" dirty="0">
                <a:latin typeface="Times New Roman"/>
                <a:cs typeface="Times New Roman"/>
              </a:rPr>
              <a:t>Other cloud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1156970" lvl="1" indent="-343535">
              <a:lnSpc>
                <a:spcPct val="100000"/>
              </a:lnSpc>
              <a:buFont typeface="Wingdings"/>
              <a:buChar char=""/>
              <a:tabLst>
                <a:tab pos="1156970" algn="l"/>
                <a:tab pos="1157605" algn="l"/>
              </a:tabLst>
            </a:pPr>
            <a:r>
              <a:rPr sz="2000" spc="-10" dirty="0">
                <a:latin typeface="Times New Roman"/>
                <a:cs typeface="Times New Roman"/>
              </a:rPr>
              <a:t>Traditional </a:t>
            </a:r>
            <a:r>
              <a:rPr sz="2000" dirty="0">
                <a:latin typeface="Times New Roman"/>
                <a:cs typeface="Times New Roman"/>
              </a:rPr>
              <a:t>electronic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endParaRPr sz="2000">
              <a:latin typeface="Times New Roman"/>
              <a:cs typeface="Times New Roman"/>
            </a:endParaRPr>
          </a:p>
          <a:p>
            <a:pPr marL="1156970" lvl="1" indent="-343535">
              <a:lnSpc>
                <a:spcPct val="100000"/>
              </a:lnSpc>
              <a:buFont typeface="Wingdings"/>
              <a:buChar char=""/>
              <a:tabLst>
                <a:tab pos="1156970" algn="l"/>
                <a:tab pos="1157605" algn="l"/>
              </a:tabLst>
            </a:pPr>
            <a:r>
              <a:rPr sz="2000" dirty="0">
                <a:latin typeface="Times New Roman"/>
                <a:cs typeface="Times New Roman"/>
              </a:rPr>
              <a:t>Users using web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browsers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/>
              <a:buChar char=""/>
            </a:pPr>
            <a:endParaRPr sz="2050">
              <a:latin typeface="Times New Roman"/>
              <a:cs typeface="Times New Roman"/>
            </a:endParaRPr>
          </a:p>
          <a:p>
            <a:pPr marL="643255" marR="447040" indent="-287020">
              <a:lnSpc>
                <a:spcPct val="100000"/>
              </a:lnSpc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000" dirty="0">
                <a:latin typeface="Times New Roman"/>
                <a:cs typeface="Times New Roman"/>
              </a:rPr>
              <a:t>IaaS is at the fundamental level which includes  services such a networking, storage and other  architectural </a:t>
            </a:r>
            <a:r>
              <a:rPr sz="2000" spc="-5" dirty="0">
                <a:latin typeface="Times New Roman"/>
                <a:cs typeface="Times New Roman"/>
              </a:rPr>
              <a:t>elements </a:t>
            </a:r>
            <a:r>
              <a:rPr sz="2000" dirty="0">
                <a:latin typeface="Times New Roman"/>
                <a:cs typeface="Times New Roman"/>
              </a:rPr>
              <a:t>for system </a:t>
            </a:r>
            <a:r>
              <a:rPr sz="2000" spc="-5" dirty="0">
                <a:latin typeface="Times New Roman"/>
                <a:cs typeface="Times New Roman"/>
              </a:rPr>
              <a:t>administrator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 enterprise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planners.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43255" indent="-287020">
              <a:lnSpc>
                <a:spcPct val="100000"/>
              </a:lnSpc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000" dirty="0">
                <a:latin typeface="Times New Roman"/>
                <a:cs typeface="Times New Roman"/>
              </a:rPr>
              <a:t>Application developers </a:t>
            </a:r>
            <a:r>
              <a:rPr sz="2000" spc="-5" dirty="0">
                <a:latin typeface="Times New Roman"/>
                <a:cs typeface="Times New Roman"/>
              </a:rPr>
              <a:t>consume </a:t>
            </a:r>
            <a:r>
              <a:rPr sz="2000" dirty="0">
                <a:latin typeface="Times New Roman"/>
                <a:cs typeface="Times New Roman"/>
              </a:rPr>
              <a:t>services at PaaS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level.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43255" marR="114935" indent="-287020">
              <a:lnSpc>
                <a:spcPct val="100000"/>
              </a:lnSpc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applications </a:t>
            </a:r>
            <a:r>
              <a:rPr sz="2000" dirty="0">
                <a:latin typeface="Times New Roman"/>
                <a:cs typeface="Times New Roman"/>
              </a:rPr>
              <a:t>developed are </a:t>
            </a:r>
            <a:r>
              <a:rPr sz="2000" spc="-5" dirty="0">
                <a:latin typeface="Times New Roman"/>
                <a:cs typeface="Times New Roman"/>
              </a:rPr>
              <a:t>consumed </a:t>
            </a:r>
            <a:r>
              <a:rPr sz="2000" dirty="0">
                <a:latin typeface="Times New Roman"/>
                <a:cs typeface="Times New Roman"/>
              </a:rPr>
              <a:t>by 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  at the SaaS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400031" y="5001767"/>
            <a:ext cx="2407920" cy="135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20200" y="2177795"/>
            <a:ext cx="2470404" cy="1786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8187690" cy="516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Salesforce.com</a:t>
            </a:r>
            <a:endParaRPr sz="2400">
              <a:latin typeface="Times New Roman"/>
              <a:cs typeface="Times New Roman"/>
            </a:endParaRPr>
          </a:p>
          <a:p>
            <a:pPr marL="330835" marR="452755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Times New Roman"/>
                <a:cs typeface="Times New Roman"/>
              </a:rPr>
              <a:t>Salesforce.com is a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social </a:t>
            </a:r>
            <a:r>
              <a:rPr sz="2000" dirty="0">
                <a:latin typeface="Times New Roman"/>
                <a:cs typeface="Times New Roman"/>
              </a:rPr>
              <a:t>enterprise software as a  service (SaaS) provider based in San Francisco. It was founded in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March  </a:t>
            </a:r>
            <a:r>
              <a:rPr sz="2000" spc="5" dirty="0">
                <a:latin typeface="Times New Roman"/>
                <a:cs typeface="Times New Roman"/>
              </a:rPr>
              <a:t>1999, </a:t>
            </a:r>
            <a:r>
              <a:rPr sz="2000" dirty="0">
                <a:latin typeface="Times New Roman"/>
                <a:cs typeface="Times New Roman"/>
              </a:rPr>
              <a:t>in part by </a:t>
            </a:r>
            <a:r>
              <a:rPr sz="2000" spc="-5" dirty="0">
                <a:latin typeface="Times New Roman"/>
                <a:cs typeface="Times New Roman"/>
              </a:rPr>
              <a:t>former </a:t>
            </a:r>
            <a:r>
              <a:rPr sz="2000" dirty="0">
                <a:latin typeface="Times New Roman"/>
                <a:cs typeface="Times New Roman"/>
              </a:rPr>
              <a:t>Oracle executive </a:t>
            </a:r>
            <a:r>
              <a:rPr sz="2000" spc="-5" dirty="0">
                <a:latin typeface="Times New Roman"/>
                <a:cs typeface="Times New Roman"/>
              </a:rPr>
              <a:t>Marc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Benioff.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3083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Salesforce.com is best </a:t>
            </a:r>
            <a:r>
              <a:rPr sz="2000" spc="5" dirty="0">
                <a:latin typeface="Times New Roman"/>
                <a:cs typeface="Times New Roman"/>
              </a:rPr>
              <a:t>known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Salesforce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Relationship  </a:t>
            </a:r>
            <a:r>
              <a:rPr sz="2000" spc="-5" dirty="0">
                <a:latin typeface="Times New Roman"/>
                <a:cs typeface="Times New Roman"/>
              </a:rPr>
              <a:t>Management </a:t>
            </a:r>
            <a:r>
              <a:rPr sz="2000" dirty="0">
                <a:latin typeface="Times New Roman"/>
                <a:cs typeface="Times New Roman"/>
              </a:rPr>
              <a:t>(CRM) product which is composed of </a:t>
            </a:r>
            <a:r>
              <a:rPr sz="2000" spc="-5" dirty="0">
                <a:latin typeface="Times New Roman"/>
                <a:cs typeface="Times New Roman"/>
              </a:rPr>
              <a:t>Sales </a:t>
            </a:r>
            <a:r>
              <a:rPr sz="2000" dirty="0">
                <a:latin typeface="Times New Roman"/>
                <a:cs typeface="Times New Roman"/>
              </a:rPr>
              <a:t>Cloud, Service  Cloud, Marketing Cloud, </a:t>
            </a:r>
            <a:r>
              <a:rPr sz="2000" spc="-5" dirty="0">
                <a:latin typeface="Times New Roman"/>
                <a:cs typeface="Times New Roman"/>
              </a:rPr>
              <a:t>Commerce </a:t>
            </a:r>
            <a:r>
              <a:rPr sz="2000" dirty="0">
                <a:latin typeface="Times New Roman"/>
                <a:cs typeface="Times New Roman"/>
              </a:rPr>
              <a:t>Cloud, </a:t>
            </a:r>
            <a:r>
              <a:rPr sz="2000" spc="-5" dirty="0">
                <a:latin typeface="Times New Roman"/>
                <a:cs typeface="Times New Roman"/>
              </a:rPr>
              <a:t>Analytics </a:t>
            </a:r>
            <a:r>
              <a:rPr sz="2000" dirty="0">
                <a:latin typeface="Times New Roman"/>
                <a:cs typeface="Times New Roman"/>
              </a:rPr>
              <a:t>Cloud, IoT Cloud,  </a:t>
            </a:r>
            <a:r>
              <a:rPr sz="2000" spc="5" dirty="0">
                <a:latin typeface="Times New Roman"/>
                <a:cs typeface="Times New Roman"/>
              </a:rPr>
              <a:t>App </a:t>
            </a:r>
            <a:r>
              <a:rPr sz="2000" dirty="0">
                <a:latin typeface="Times New Roman"/>
                <a:cs typeface="Times New Roman"/>
              </a:rPr>
              <a:t>Cloud, Health Cloud, Financial Services Cloud, Force.com, and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Chatter.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What is Customer Relationship Management</a:t>
            </a:r>
            <a:r>
              <a:rPr sz="2000" b="1" spc="-21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(CRM)?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139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Customer relationship management </a:t>
            </a:r>
            <a:r>
              <a:rPr sz="2000" dirty="0">
                <a:latin typeface="Times New Roman"/>
                <a:cs typeface="Times New Roman"/>
              </a:rPr>
              <a:t>(CRM) </a:t>
            </a:r>
            <a:r>
              <a:rPr sz="2000" spc="-5" dirty="0">
                <a:latin typeface="Times New Roman"/>
                <a:cs typeface="Times New Roman"/>
              </a:rPr>
              <a:t>manages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business's  </a:t>
            </a:r>
            <a:r>
              <a:rPr sz="2000" dirty="0">
                <a:latin typeface="Times New Roman"/>
                <a:cs typeface="Times New Roman"/>
              </a:rPr>
              <a:t>single </a:t>
            </a:r>
            <a:r>
              <a:rPr sz="2000" spc="-5" dirty="0">
                <a:latin typeface="Times New Roman"/>
                <a:cs typeface="Times New Roman"/>
              </a:rPr>
              <a:t>most important </a:t>
            </a:r>
            <a:r>
              <a:rPr sz="2000" dirty="0">
                <a:latin typeface="Times New Roman"/>
                <a:cs typeface="Times New Roman"/>
              </a:rPr>
              <a:t>goal – </a:t>
            </a:r>
            <a:r>
              <a:rPr sz="2000" spc="-5" dirty="0">
                <a:latin typeface="Times New Roman"/>
                <a:cs typeface="Times New Roman"/>
              </a:rPr>
              <a:t>satisfying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customers. Customers </a:t>
            </a:r>
            <a:r>
              <a:rPr sz="2000" dirty="0">
                <a:latin typeface="Times New Roman"/>
                <a:cs typeface="Times New Roman"/>
              </a:rPr>
              <a:t>are  king in any business, </a:t>
            </a:r>
            <a:r>
              <a:rPr sz="2000" spc="-5" dirty="0">
                <a:latin typeface="Times New Roman"/>
                <a:cs typeface="Times New Roman"/>
              </a:rPr>
              <a:t>CRM </a:t>
            </a:r>
            <a:r>
              <a:rPr sz="2000" dirty="0">
                <a:latin typeface="Times New Roman"/>
                <a:cs typeface="Times New Roman"/>
              </a:rPr>
              <a:t>helps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the interactions that are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made 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from the date they </a:t>
            </a:r>
            <a:r>
              <a:rPr sz="2000" spc="-5" dirty="0">
                <a:latin typeface="Times New Roman"/>
                <a:cs typeface="Times New Roman"/>
              </a:rPr>
              <a:t>start </a:t>
            </a:r>
            <a:r>
              <a:rPr sz="2000" dirty="0">
                <a:latin typeface="Times New Roman"/>
                <a:cs typeface="Times New Roman"/>
              </a:rPr>
              <a:t>business with the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company.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825495" y="1583436"/>
            <a:ext cx="6146291" cy="4558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31007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Salesforce.com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101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0578083" y="2764535"/>
            <a:ext cx="1363979" cy="81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68940" y="3968496"/>
            <a:ext cx="1373124" cy="795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54640" y="5265420"/>
            <a:ext cx="1434083" cy="949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668" y="1143457"/>
            <a:ext cx="9485630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Salesforce.com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Cloud Services </a:t>
            </a:r>
            <a:r>
              <a:rPr sz="2000" dirty="0">
                <a:latin typeface="Times New Roman"/>
                <a:cs typeface="Times New Roman"/>
              </a:rPr>
              <a:t>helps track </a:t>
            </a:r>
            <a:r>
              <a:rPr sz="2000" spc="-5" dirty="0">
                <a:latin typeface="Times New Roman"/>
                <a:cs typeface="Times New Roman"/>
              </a:rPr>
              <a:t>customer information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interactions. </a:t>
            </a:r>
            <a:r>
              <a:rPr sz="2000" dirty="0">
                <a:latin typeface="Times New Roman"/>
                <a:cs typeface="Times New Roman"/>
              </a:rPr>
              <a:t>It supports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sales,</a:t>
            </a:r>
            <a:endParaRPr sz="20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marketing,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support in both B2B and B2C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contexts.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463550" indent="-457200" algn="just">
              <a:lnSpc>
                <a:spcPct val="100000"/>
              </a:lnSpc>
              <a:buAutoNum type="arabicPeriod" startAt="2"/>
              <a:tabLst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Marketing Cloud </a:t>
            </a:r>
            <a:r>
              <a:rPr sz="2000" dirty="0">
                <a:latin typeface="Times New Roman"/>
                <a:cs typeface="Times New Roman"/>
              </a:rPr>
              <a:t>helps </a:t>
            </a:r>
            <a:r>
              <a:rPr sz="2000" spc="-5" dirty="0">
                <a:latin typeface="Times New Roman"/>
                <a:cs typeface="Times New Roman"/>
              </a:rPr>
              <a:t>personalize </a:t>
            </a:r>
            <a:r>
              <a:rPr sz="2000" spc="-10" dirty="0">
                <a:latin typeface="Times New Roman"/>
                <a:cs typeface="Times New Roman"/>
              </a:rPr>
              <a:t>email </a:t>
            </a:r>
            <a:r>
              <a:rPr sz="2000" spc="-5" dirty="0">
                <a:latin typeface="Times New Roman"/>
                <a:cs typeface="Times New Roman"/>
              </a:rPr>
              <a:t>marketing, </a:t>
            </a:r>
            <a:r>
              <a:rPr sz="2000" dirty="0">
                <a:latin typeface="Times New Roman"/>
                <a:cs typeface="Times New Roman"/>
              </a:rPr>
              <a:t>engage </a:t>
            </a:r>
            <a:r>
              <a:rPr sz="2000" spc="-5" dirty="0">
                <a:latin typeface="Times New Roman"/>
                <a:cs typeface="Times New Roman"/>
              </a:rPr>
              <a:t>mobile messaging,  </a:t>
            </a:r>
            <a:r>
              <a:rPr sz="2000" dirty="0">
                <a:latin typeface="Times New Roman"/>
                <a:cs typeface="Times New Roman"/>
              </a:rPr>
              <a:t>generally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ad </a:t>
            </a:r>
            <a:r>
              <a:rPr sz="2000" spc="-5" dirty="0">
                <a:latin typeface="Times New Roman"/>
                <a:cs typeface="Times New Roman"/>
              </a:rPr>
              <a:t>campaigns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acquisition and create a one-to-one 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journeys across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Service Cloud </a:t>
            </a:r>
            <a:r>
              <a:rPr sz="2000" dirty="0">
                <a:latin typeface="Times New Roman"/>
                <a:cs typeface="Times New Roman"/>
              </a:rPr>
              <a:t>is a service platform for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service and support. It includes a  </a:t>
            </a:r>
            <a:r>
              <a:rPr sz="2000" spc="-5" dirty="0">
                <a:latin typeface="Times New Roman"/>
                <a:cs typeface="Times New Roman"/>
              </a:rPr>
              <a:t>call center-like </a:t>
            </a:r>
            <a:r>
              <a:rPr sz="2000" dirty="0">
                <a:latin typeface="Times New Roman"/>
                <a:cs typeface="Times New Roman"/>
              </a:rPr>
              <a:t>case-tracking feature and a </a:t>
            </a:r>
            <a:r>
              <a:rPr sz="2000" spc="-5" dirty="0">
                <a:latin typeface="Times New Roman"/>
                <a:cs typeface="Times New Roman"/>
              </a:rPr>
              <a:t>social </a:t>
            </a:r>
            <a:r>
              <a:rPr sz="2000" dirty="0">
                <a:latin typeface="Times New Roman"/>
                <a:cs typeface="Times New Roman"/>
              </a:rPr>
              <a:t>networking plug-in for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conversation 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analytics. </a:t>
            </a:r>
            <a:r>
              <a:rPr sz="2000" dirty="0">
                <a:latin typeface="Times New Roman"/>
                <a:cs typeface="Times New Roman"/>
              </a:rPr>
              <a:t>It enables faster resolving of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problems.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788035" marR="25146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Community Cloud </a:t>
            </a:r>
            <a:r>
              <a:rPr sz="2000" dirty="0">
                <a:latin typeface="Times New Roman"/>
                <a:cs typeface="Times New Roman"/>
              </a:rPr>
              <a:t>helps build </a:t>
            </a:r>
            <a:r>
              <a:rPr sz="2000" spc="-5" dirty="0">
                <a:latin typeface="Times New Roman"/>
                <a:cs typeface="Times New Roman"/>
              </a:rPr>
              <a:t>communities </a:t>
            </a:r>
            <a:r>
              <a:rPr sz="2000" dirty="0">
                <a:latin typeface="Times New Roman"/>
                <a:cs typeface="Times New Roman"/>
              </a:rPr>
              <a:t>which include </a:t>
            </a:r>
            <a:r>
              <a:rPr sz="2000" spc="-5" dirty="0">
                <a:latin typeface="Times New Roman"/>
                <a:cs typeface="Times New Roman"/>
              </a:rPr>
              <a:t>customers,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employees,  </a:t>
            </a:r>
            <a:r>
              <a:rPr sz="2000" dirty="0">
                <a:latin typeface="Times New Roman"/>
                <a:cs typeface="Times New Roman"/>
              </a:rPr>
              <a:t>and partners for developing deeper </a:t>
            </a:r>
            <a:r>
              <a:rPr sz="2000" spc="-5" dirty="0">
                <a:latin typeface="Times New Roman"/>
                <a:cs typeface="Times New Roman"/>
              </a:rPr>
              <a:t>customer relationships. </a:t>
            </a:r>
            <a:r>
              <a:rPr sz="2000" dirty="0">
                <a:latin typeface="Times New Roman"/>
                <a:cs typeface="Times New Roman"/>
              </a:rPr>
              <a:t>It allows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to  interact with each </a:t>
            </a:r>
            <a:r>
              <a:rPr sz="2000" spc="-15" dirty="0">
                <a:latin typeface="Times New Roman"/>
                <a:cs typeface="Times New Roman"/>
              </a:rPr>
              <a:t>other, </a:t>
            </a:r>
            <a:r>
              <a:rPr sz="2000" dirty="0">
                <a:latin typeface="Times New Roman"/>
                <a:cs typeface="Times New Roman"/>
              </a:rPr>
              <a:t>increase </a:t>
            </a:r>
            <a:r>
              <a:rPr sz="2000" spc="-5" dirty="0">
                <a:latin typeface="Times New Roman"/>
                <a:cs typeface="Times New Roman"/>
              </a:rPr>
              <a:t>sales </a:t>
            </a:r>
            <a:r>
              <a:rPr sz="2000" dirty="0">
                <a:latin typeface="Times New Roman"/>
                <a:cs typeface="Times New Roman"/>
              </a:rPr>
              <a:t>by connecting partners, and boost </a:t>
            </a:r>
            <a:r>
              <a:rPr sz="2000" spc="-5" dirty="0">
                <a:latin typeface="Times New Roman"/>
                <a:cs typeface="Times New Roman"/>
              </a:rPr>
              <a:t>employee  </a:t>
            </a:r>
            <a:r>
              <a:rPr sz="2000" dirty="0">
                <a:latin typeface="Times New Roman"/>
                <a:cs typeface="Times New Roman"/>
              </a:rPr>
              <a:t>productivity through online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collaboration.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9989819" y="1696211"/>
            <a:ext cx="841248" cy="842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11156" y="2880360"/>
            <a:ext cx="981455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53243" y="3828288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46919" y="5323332"/>
            <a:ext cx="1528572" cy="882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5668" y="1143457"/>
            <a:ext cx="8164830" cy="365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Salesforce.com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 startAt="5"/>
              <a:tabLst>
                <a:tab pos="788035" algn="l"/>
                <a:tab pos="78867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Commerce </a:t>
            </a:r>
            <a:r>
              <a:rPr sz="2000" b="1" dirty="0">
                <a:latin typeface="Times New Roman"/>
                <a:cs typeface="Times New Roman"/>
              </a:rPr>
              <a:t>Cloud </a:t>
            </a:r>
            <a:r>
              <a:rPr sz="2000" dirty="0">
                <a:latin typeface="Times New Roman"/>
                <a:cs typeface="Times New Roman"/>
              </a:rPr>
              <a:t>allows businesses to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digital </a:t>
            </a:r>
            <a:r>
              <a:rPr sz="2000" spc="-5" dirty="0">
                <a:latin typeface="Times New Roman"/>
                <a:cs typeface="Times New Roman"/>
              </a:rPr>
              <a:t>commerce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endParaRPr sz="20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integrated solutions for </a:t>
            </a:r>
            <a:r>
              <a:rPr sz="2000" spc="-5" dirty="0">
                <a:latin typeface="Times New Roman"/>
                <a:cs typeface="Times New Roman"/>
              </a:rPr>
              <a:t>commerce, </a:t>
            </a:r>
            <a:r>
              <a:rPr sz="2000" dirty="0">
                <a:latin typeface="Times New Roman"/>
                <a:cs typeface="Times New Roman"/>
              </a:rPr>
              <a:t>point of sale, and order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184785" indent="-457200">
              <a:lnSpc>
                <a:spcPct val="100000"/>
              </a:lnSpc>
              <a:buAutoNum type="arabicPeriod" startAt="6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Analytics Cloud </a:t>
            </a:r>
            <a:r>
              <a:rPr sz="2000" dirty="0">
                <a:latin typeface="Times New Roman"/>
                <a:cs typeface="Times New Roman"/>
              </a:rPr>
              <a:t>is a business </a:t>
            </a:r>
            <a:r>
              <a:rPr sz="2000" spc="-5" dirty="0">
                <a:latin typeface="Times New Roman"/>
                <a:cs typeface="Times New Roman"/>
              </a:rPr>
              <a:t>intelligence </a:t>
            </a:r>
            <a:r>
              <a:rPr sz="2000" dirty="0">
                <a:latin typeface="Times New Roman"/>
                <a:cs typeface="Times New Roman"/>
              </a:rPr>
              <a:t>platform that allows 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to instantly get </a:t>
            </a:r>
            <a:r>
              <a:rPr sz="2000" spc="-5" dirty="0">
                <a:latin typeface="Times New Roman"/>
                <a:cs typeface="Times New Roman"/>
              </a:rPr>
              <a:t>important </a:t>
            </a:r>
            <a:r>
              <a:rPr sz="2000" dirty="0">
                <a:latin typeface="Times New Roman"/>
                <a:cs typeface="Times New Roman"/>
              </a:rPr>
              <a:t>answers and </a:t>
            </a:r>
            <a:r>
              <a:rPr sz="2000" spc="-5" dirty="0">
                <a:latin typeface="Times New Roman"/>
                <a:cs typeface="Times New Roman"/>
              </a:rPr>
              <a:t>start making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data-  driven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decisions.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6"/>
            </a:pPr>
            <a:endParaRPr sz="2050">
              <a:latin typeface="Times New Roman"/>
              <a:cs typeface="Times New Roman"/>
            </a:endParaRPr>
          </a:p>
          <a:p>
            <a:pPr marL="788035" marR="114935" indent="-457200" algn="just">
              <a:lnSpc>
                <a:spcPct val="100000"/>
              </a:lnSpc>
              <a:buAutoNum type="arabicPeriod" startAt="6"/>
              <a:tabLst>
                <a:tab pos="78867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Salesforce </a:t>
            </a:r>
            <a:r>
              <a:rPr sz="2000" b="1" dirty="0">
                <a:latin typeface="Times New Roman"/>
                <a:cs typeface="Times New Roman"/>
              </a:rPr>
              <a:t>App Cloud </a:t>
            </a:r>
            <a:r>
              <a:rPr sz="2000" dirty="0">
                <a:latin typeface="Times New Roman"/>
                <a:cs typeface="Times New Roman"/>
              </a:rPr>
              <a:t>is a </a:t>
            </a:r>
            <a:r>
              <a:rPr sz="2000" spc="-5" dirty="0">
                <a:latin typeface="Times New Roman"/>
                <a:cs typeface="Times New Roman"/>
              </a:rPr>
              <a:t>collection </a:t>
            </a:r>
            <a:r>
              <a:rPr sz="2000" dirty="0">
                <a:latin typeface="Times New Roman"/>
                <a:cs typeface="Times New Roman"/>
              </a:rPr>
              <a:t>of development tools that allows  developers to quickly create applications that will run on the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Salesforce  platform.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4183" y="5074158"/>
            <a:ext cx="7897495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b="1" dirty="0">
                <a:latin typeface="Times New Roman"/>
                <a:cs typeface="Times New Roman"/>
              </a:rPr>
              <a:t>8.	</a:t>
            </a:r>
            <a:r>
              <a:rPr sz="2000" b="1" spc="-5" dirty="0">
                <a:latin typeface="Times New Roman"/>
                <a:cs typeface="Times New Roman"/>
              </a:rPr>
              <a:t>Salesforce </a:t>
            </a:r>
            <a:r>
              <a:rPr sz="2000" b="1" dirty="0">
                <a:latin typeface="Times New Roman"/>
                <a:cs typeface="Times New Roman"/>
              </a:rPr>
              <a:t>IoT Cloud </a:t>
            </a:r>
            <a:r>
              <a:rPr sz="2000" dirty="0">
                <a:latin typeface="Times New Roman"/>
                <a:cs typeface="Times New Roman"/>
              </a:rPr>
              <a:t>is a platform in Salesforce.com that harnesses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power of internet of things (IoT) and turns data generated by </a:t>
            </a:r>
            <a:r>
              <a:rPr sz="2000" spc="-5" dirty="0">
                <a:latin typeface="Times New Roman"/>
                <a:cs typeface="Times New Roman"/>
              </a:rPr>
              <a:t>customers,  </a:t>
            </a:r>
            <a:r>
              <a:rPr sz="2000" dirty="0">
                <a:latin typeface="Times New Roman"/>
                <a:cs typeface="Times New Roman"/>
              </a:rPr>
              <a:t>devices, partners, and sensors into meaningful action. It allows users to  process </a:t>
            </a:r>
            <a:r>
              <a:rPr sz="2000" spc="-5" dirty="0">
                <a:latin typeface="Times New Roman"/>
                <a:cs typeface="Times New Roman"/>
              </a:rPr>
              <a:t>massive </a:t>
            </a:r>
            <a:r>
              <a:rPr sz="2000" dirty="0">
                <a:latin typeface="Times New Roman"/>
                <a:cs typeface="Times New Roman"/>
              </a:rPr>
              <a:t>quantities of data, build rules with intuitive tools, and  engage with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in real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9622535" y="2089404"/>
            <a:ext cx="1969007" cy="78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6395" y="3688079"/>
            <a:ext cx="1336548" cy="1275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49840" y="5510784"/>
            <a:ext cx="1089659" cy="845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5668" y="1143457"/>
            <a:ext cx="8307070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Salesforce.com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spcBef>
                <a:spcPts val="1664"/>
              </a:spcBef>
              <a:tabLst>
                <a:tab pos="788035" algn="l"/>
              </a:tabLst>
            </a:pPr>
            <a:r>
              <a:rPr sz="2000" b="1" dirty="0">
                <a:latin typeface="Times New Roman"/>
                <a:cs typeface="Times New Roman"/>
              </a:rPr>
              <a:t>9.	</a:t>
            </a:r>
            <a:r>
              <a:rPr sz="2000" b="1" spc="-5" dirty="0">
                <a:latin typeface="Times New Roman"/>
                <a:cs typeface="Times New Roman"/>
              </a:rPr>
              <a:t>Salesforce </a:t>
            </a:r>
            <a:r>
              <a:rPr sz="2000" b="1" dirty="0">
                <a:latin typeface="Times New Roman"/>
                <a:cs typeface="Times New Roman"/>
              </a:rPr>
              <a:t>Financial Services Cloud </a:t>
            </a:r>
            <a:r>
              <a:rPr sz="2000" dirty="0">
                <a:latin typeface="Times New Roman"/>
                <a:cs typeface="Times New Roman"/>
              </a:rPr>
              <a:t>helps deliver experiences that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drive  </a:t>
            </a:r>
            <a:r>
              <a:rPr sz="2000" spc="-5" dirty="0">
                <a:latin typeface="Times New Roman"/>
                <a:cs typeface="Times New Roman"/>
              </a:rPr>
              <a:t>client loyalty </a:t>
            </a:r>
            <a:r>
              <a:rPr sz="2000" dirty="0">
                <a:latin typeface="Times New Roman"/>
                <a:cs typeface="Times New Roman"/>
              </a:rPr>
              <a:t>through personalized tools, allows </a:t>
            </a:r>
            <a:r>
              <a:rPr sz="2000" spc="-5" dirty="0">
                <a:latin typeface="Times New Roman"/>
                <a:cs typeface="Times New Roman"/>
              </a:rPr>
              <a:t>more visibility </a:t>
            </a:r>
            <a:r>
              <a:rPr sz="2000" dirty="0">
                <a:latin typeface="Times New Roman"/>
                <a:cs typeface="Times New Roman"/>
              </a:rPr>
              <a:t>into  existing household </a:t>
            </a:r>
            <a:r>
              <a:rPr sz="2000" spc="-5" dirty="0">
                <a:latin typeface="Times New Roman"/>
                <a:cs typeface="Times New Roman"/>
              </a:rPr>
              <a:t>opportunities </a:t>
            </a:r>
            <a:r>
              <a:rPr sz="2000" dirty="0">
                <a:latin typeface="Times New Roman"/>
                <a:cs typeface="Times New Roman"/>
              </a:rPr>
              <a:t>and the </a:t>
            </a:r>
            <a:r>
              <a:rPr sz="2000" spc="-5" dirty="0">
                <a:latin typeface="Times New Roman"/>
                <a:cs typeface="Times New Roman"/>
              </a:rPr>
              <a:t>ability </a:t>
            </a:r>
            <a:r>
              <a:rPr sz="2000" dirty="0">
                <a:latin typeface="Times New Roman"/>
                <a:cs typeface="Times New Roman"/>
              </a:rPr>
              <a:t>to track </a:t>
            </a:r>
            <a:r>
              <a:rPr sz="2000" spc="-5" dirty="0">
                <a:latin typeface="Times New Roman"/>
                <a:cs typeface="Times New Roman"/>
              </a:rPr>
              <a:t>referrals, </a:t>
            </a:r>
            <a:r>
              <a:rPr sz="2000" dirty="0">
                <a:latin typeface="Times New Roman"/>
                <a:cs typeface="Times New Roman"/>
              </a:rPr>
              <a:t>allows  instant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all client </a:t>
            </a:r>
            <a:r>
              <a:rPr sz="2000" dirty="0">
                <a:latin typeface="Times New Roman"/>
                <a:cs typeface="Times New Roman"/>
              </a:rPr>
              <a:t>data in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central location, and addresses  regulatory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compliance.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42545" indent="-457200">
              <a:lnSpc>
                <a:spcPct val="100000"/>
              </a:lnSpc>
              <a:spcBef>
                <a:spcPts val="5"/>
              </a:spcBef>
              <a:buAutoNum type="arabicPeriod" startAt="9"/>
              <a:tabLst>
                <a:tab pos="788035" algn="l"/>
                <a:tab pos="78867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Salesforce </a:t>
            </a:r>
            <a:r>
              <a:rPr sz="2000" b="1" dirty="0">
                <a:latin typeface="Times New Roman"/>
                <a:cs typeface="Times New Roman"/>
              </a:rPr>
              <a:t>Health Cloud </a:t>
            </a:r>
            <a:r>
              <a:rPr sz="2000" dirty="0">
                <a:latin typeface="Times New Roman"/>
                <a:cs typeface="Times New Roman"/>
              </a:rPr>
              <a:t>is a health IT </a:t>
            </a:r>
            <a:r>
              <a:rPr sz="2000" spc="-5" dirty="0">
                <a:latin typeface="Times New Roman"/>
                <a:cs typeface="Times New Roman"/>
              </a:rPr>
              <a:t>CRM </a:t>
            </a:r>
            <a:r>
              <a:rPr sz="2000" dirty="0">
                <a:latin typeface="Times New Roman"/>
                <a:cs typeface="Times New Roman"/>
              </a:rPr>
              <a:t>system that incorporates  record </a:t>
            </a:r>
            <a:r>
              <a:rPr sz="2000" spc="-5" dirty="0">
                <a:latin typeface="Times New Roman"/>
                <a:cs typeface="Times New Roman"/>
              </a:rPr>
              <a:t>management </a:t>
            </a:r>
            <a:r>
              <a:rPr sz="2000" dirty="0">
                <a:latin typeface="Times New Roman"/>
                <a:cs typeface="Times New Roman"/>
              </a:rPr>
              <a:t>services with </a:t>
            </a:r>
            <a:r>
              <a:rPr sz="2000" spc="-5" dirty="0">
                <a:latin typeface="Times New Roman"/>
                <a:cs typeface="Times New Roman"/>
              </a:rPr>
              <a:t>the doctor–patient </a:t>
            </a:r>
            <a:r>
              <a:rPr sz="2000" dirty="0">
                <a:latin typeface="Times New Roman"/>
                <a:cs typeface="Times New Roman"/>
              </a:rPr>
              <a:t>relationship. Health  cloud creates an individual profile from each </a:t>
            </a:r>
            <a:r>
              <a:rPr sz="2000" spc="-10" dirty="0">
                <a:latin typeface="Times New Roman"/>
                <a:cs typeface="Times New Roman"/>
              </a:rPr>
              <a:t>member </a:t>
            </a:r>
            <a:r>
              <a:rPr sz="2000" dirty="0">
                <a:latin typeface="Times New Roman"/>
                <a:cs typeface="Times New Roman"/>
              </a:rPr>
              <a:t>including  demographics, </a:t>
            </a:r>
            <a:r>
              <a:rPr sz="2000" spc="-5" dirty="0">
                <a:latin typeface="Times New Roman"/>
                <a:cs typeface="Times New Roman"/>
              </a:rPr>
              <a:t>communications </a:t>
            </a:r>
            <a:r>
              <a:rPr sz="2000" dirty="0">
                <a:latin typeface="Times New Roman"/>
                <a:cs typeface="Times New Roman"/>
              </a:rPr>
              <a:t>and any other pertinent </a:t>
            </a:r>
            <a:r>
              <a:rPr sz="2000" spc="-5" dirty="0">
                <a:latin typeface="Times New Roman"/>
                <a:cs typeface="Times New Roman"/>
              </a:rPr>
              <a:t>information all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location. It allows patients to track progress toward health goals and  care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9"/>
            </a:pPr>
            <a:endParaRPr sz="2050">
              <a:latin typeface="Times New Roman"/>
              <a:cs typeface="Times New Roman"/>
            </a:endParaRPr>
          </a:p>
          <a:p>
            <a:pPr marL="788035" marR="97790" indent="-457200">
              <a:lnSpc>
                <a:spcPct val="100000"/>
              </a:lnSpc>
              <a:spcBef>
                <a:spcPts val="5"/>
              </a:spcBef>
              <a:buAutoNum type="arabicPeriod" startAt="9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Chatter </a:t>
            </a:r>
            <a:r>
              <a:rPr sz="2000" dirty="0">
                <a:latin typeface="Times New Roman"/>
                <a:cs typeface="Times New Roman"/>
              </a:rPr>
              <a:t>is an </a:t>
            </a:r>
            <a:r>
              <a:rPr sz="2000" spc="-5" dirty="0">
                <a:latin typeface="Times New Roman"/>
                <a:cs typeface="Times New Roman"/>
              </a:rPr>
              <a:t>enterprise social </a:t>
            </a:r>
            <a:r>
              <a:rPr sz="2000" dirty="0">
                <a:latin typeface="Times New Roman"/>
                <a:cs typeface="Times New Roman"/>
              </a:rPr>
              <a:t>network within the Salesforce </a:t>
            </a:r>
            <a:r>
              <a:rPr sz="2000" spc="-5" dirty="0">
                <a:latin typeface="Times New Roman"/>
                <a:cs typeface="Times New Roman"/>
              </a:rPr>
              <a:t>platform.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 helps drive productivity by connecting </a:t>
            </a:r>
            <a:r>
              <a:rPr sz="2000" spc="-5" dirty="0">
                <a:latin typeface="Times New Roman"/>
                <a:cs typeface="Times New Roman"/>
              </a:rPr>
              <a:t>employees </a:t>
            </a:r>
            <a:r>
              <a:rPr sz="2000" dirty="0">
                <a:latin typeface="Times New Roman"/>
                <a:cs typeface="Times New Roman"/>
              </a:rPr>
              <a:t>wherever they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957559" y="1946148"/>
            <a:ext cx="662940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54868" y="5513832"/>
            <a:ext cx="947927" cy="623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4595" y="3953255"/>
            <a:ext cx="790955" cy="534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4868" y="3136392"/>
            <a:ext cx="1091183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41507" y="1336547"/>
            <a:ext cx="1132331" cy="377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5668" y="1143457"/>
            <a:ext cx="10208260" cy="470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Salesforce.com</a:t>
            </a:r>
            <a:endParaRPr sz="2400">
              <a:latin typeface="Times New Roman"/>
              <a:cs typeface="Times New Roman"/>
            </a:endParaRPr>
          </a:p>
          <a:p>
            <a:pPr marL="330835" marR="182245">
              <a:lnSpc>
                <a:spcPct val="100000"/>
              </a:lnSpc>
              <a:spcBef>
                <a:spcPts val="1560"/>
              </a:spcBef>
            </a:pPr>
            <a:r>
              <a:rPr sz="1800" dirty="0">
                <a:latin typeface="Times New Roman"/>
                <a:cs typeface="Times New Roman"/>
              </a:rPr>
              <a:t>Sales Force provides </a:t>
            </a:r>
            <a:r>
              <a:rPr sz="1800" spc="-5" dirty="0">
                <a:latin typeface="Times New Roman"/>
                <a:cs typeface="Times New Roman"/>
              </a:rPr>
              <a:t>Sales as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Service (SaaS) </a:t>
            </a:r>
            <a:r>
              <a:rPr sz="1800" dirty="0">
                <a:latin typeface="Times New Roman"/>
                <a:cs typeface="Times New Roman"/>
              </a:rPr>
              <a:t>that excels at sales tracking, </a:t>
            </a:r>
            <a:r>
              <a:rPr sz="1800" spc="-5" dirty="0">
                <a:latin typeface="Times New Roman"/>
                <a:cs typeface="Times New Roman"/>
              </a:rPr>
              <a:t>measuring,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organising </a:t>
            </a:r>
            <a:r>
              <a:rPr sz="1800" dirty="0">
                <a:latin typeface="Times New Roman"/>
                <a:cs typeface="Times New Roman"/>
              </a:rPr>
              <a:t>the  </a:t>
            </a:r>
            <a:r>
              <a:rPr sz="1800" spc="-5" dirty="0">
                <a:latin typeface="Times New Roman"/>
                <a:cs typeface="Times New Roman"/>
              </a:rPr>
              <a:t>business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cost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effective.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 marR="5080">
              <a:lnSpc>
                <a:spcPct val="100000"/>
              </a:lnSpc>
            </a:pPr>
            <a:r>
              <a:rPr sz="1800" b="1" spc="-35" dirty="0">
                <a:latin typeface="Times New Roman"/>
                <a:cs typeface="Times New Roman"/>
              </a:rPr>
              <a:t>Web </a:t>
            </a:r>
            <a:r>
              <a:rPr sz="1800" b="1" spc="-5" dirty="0">
                <a:latin typeface="Times New Roman"/>
                <a:cs typeface="Times New Roman"/>
              </a:rPr>
              <a:t>CRM </a:t>
            </a:r>
            <a:r>
              <a:rPr sz="1800" b="1" dirty="0">
                <a:latin typeface="Times New Roman"/>
                <a:cs typeface="Times New Roman"/>
              </a:rPr>
              <a:t>Pays For </a:t>
            </a:r>
            <a:r>
              <a:rPr sz="1800" b="1" spc="-5" dirty="0">
                <a:latin typeface="Times New Roman"/>
                <a:cs typeface="Times New Roman"/>
              </a:rPr>
              <a:t>Itself </a:t>
            </a:r>
            <a:r>
              <a:rPr sz="1800" b="1" spc="-10" dirty="0">
                <a:latin typeface="Times New Roman"/>
                <a:cs typeface="Times New Roman"/>
              </a:rPr>
              <a:t>More </a:t>
            </a:r>
            <a:r>
              <a:rPr sz="1800" b="1" dirty="0">
                <a:latin typeface="Times New Roman"/>
                <a:cs typeface="Times New Roman"/>
              </a:rPr>
              <a:t>Quickly</a:t>
            </a:r>
            <a:r>
              <a:rPr sz="1800" dirty="0">
                <a:latin typeface="Times New Roman"/>
                <a:cs typeface="Times New Roman"/>
              </a:rPr>
              <a:t>. Removing the need for a huge capital </a:t>
            </a:r>
            <a:r>
              <a:rPr sz="1800" spc="-5" dirty="0">
                <a:latin typeface="Times New Roman"/>
                <a:cs typeface="Times New Roman"/>
              </a:rPr>
              <a:t>investment </a:t>
            </a:r>
            <a:r>
              <a:rPr sz="1800" dirty="0">
                <a:latin typeface="Times New Roman"/>
                <a:cs typeface="Times New Roman"/>
              </a:rPr>
              <a:t>on IT  infrastructure and technical maintenance </a:t>
            </a:r>
            <a:r>
              <a:rPr sz="1800" spc="-10" dirty="0">
                <a:latin typeface="Times New Roman"/>
                <a:cs typeface="Times New Roman"/>
              </a:rPr>
              <a:t>staff </a:t>
            </a:r>
            <a:r>
              <a:rPr sz="1800" dirty="0">
                <a:latin typeface="Times New Roman"/>
                <a:cs typeface="Times New Roman"/>
              </a:rPr>
              <a:t>and streamlining existing IT </a:t>
            </a:r>
            <a:r>
              <a:rPr sz="1800" spc="-5" dirty="0">
                <a:latin typeface="Times New Roman"/>
                <a:cs typeface="Times New Roman"/>
              </a:rPr>
              <a:t>costs </a:t>
            </a:r>
            <a:r>
              <a:rPr sz="1800" dirty="0">
                <a:latin typeface="Times New Roman"/>
                <a:cs typeface="Times New Roman"/>
              </a:rPr>
              <a:t>with </a:t>
            </a:r>
            <a:r>
              <a:rPr sz="1800" spc="-5" dirty="0">
                <a:latin typeface="Times New Roman"/>
                <a:cs typeface="Times New Roman"/>
              </a:rPr>
              <a:t>PaaS. </a:t>
            </a: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10" dirty="0">
                <a:latin typeface="Times New Roman"/>
                <a:cs typeface="Times New Roman"/>
              </a:rPr>
              <a:t>offers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faster  return </a:t>
            </a:r>
            <a:r>
              <a:rPr sz="1800" spc="-5" dirty="0">
                <a:latin typeface="Times New Roman"/>
                <a:cs typeface="Times New Roman"/>
              </a:rPr>
              <a:t>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investment.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 marR="88900">
              <a:lnSpc>
                <a:spcPct val="100000"/>
              </a:lnSpc>
              <a:spcBef>
                <a:spcPts val="5"/>
              </a:spcBef>
            </a:pPr>
            <a:r>
              <a:rPr sz="1800" b="1" spc="-15" dirty="0">
                <a:latin typeface="Times New Roman"/>
                <a:cs typeface="Times New Roman"/>
              </a:rPr>
              <a:t>Web-based </a:t>
            </a:r>
            <a:r>
              <a:rPr sz="1800" b="1" spc="-5" dirty="0">
                <a:latin typeface="Times New Roman"/>
                <a:cs typeface="Times New Roman"/>
              </a:rPr>
              <a:t>CRM </a:t>
            </a:r>
            <a:r>
              <a:rPr sz="1800" b="1" spc="-10" dirty="0">
                <a:latin typeface="Times New Roman"/>
                <a:cs typeface="Times New Roman"/>
              </a:rPr>
              <a:t>Will </a:t>
            </a:r>
            <a:r>
              <a:rPr sz="1800" b="1" spc="-15" dirty="0">
                <a:latin typeface="Times New Roman"/>
                <a:cs typeface="Times New Roman"/>
              </a:rPr>
              <a:t>Transform </a:t>
            </a:r>
            <a:r>
              <a:rPr sz="1800" b="1" spc="-5" dirty="0">
                <a:latin typeface="Times New Roman"/>
                <a:cs typeface="Times New Roman"/>
              </a:rPr>
              <a:t>Business </a:t>
            </a:r>
            <a:r>
              <a:rPr sz="1800" b="1" dirty="0">
                <a:latin typeface="Times New Roman"/>
                <a:cs typeface="Times New Roman"/>
              </a:rPr>
              <a:t>Faster</a:t>
            </a:r>
            <a:r>
              <a:rPr sz="1800" dirty="0">
                <a:latin typeface="Times New Roman"/>
                <a:cs typeface="Times New Roman"/>
              </a:rPr>
              <a:t>. </a:t>
            </a:r>
            <a:r>
              <a:rPr sz="1800" spc="-5" dirty="0">
                <a:latin typeface="Times New Roman"/>
                <a:cs typeface="Times New Roman"/>
              </a:rPr>
              <a:t>Hosted </a:t>
            </a:r>
            <a:r>
              <a:rPr sz="1800" dirty="0">
                <a:latin typeface="Times New Roman"/>
                <a:cs typeface="Times New Roman"/>
              </a:rPr>
              <a:t>CRM implementations take </a:t>
            </a:r>
            <a:r>
              <a:rPr sz="1800" spc="-5" dirty="0">
                <a:latin typeface="Times New Roman"/>
                <a:cs typeface="Times New Roman"/>
              </a:rPr>
              <a:t>weeks </a:t>
            </a:r>
            <a:r>
              <a:rPr sz="1800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months  </a:t>
            </a:r>
            <a:r>
              <a:rPr sz="1800" dirty="0">
                <a:latin typeface="Times New Roman"/>
                <a:cs typeface="Times New Roman"/>
              </a:rPr>
              <a:t>instead of the </a:t>
            </a:r>
            <a:r>
              <a:rPr sz="1800" spc="-5" dirty="0">
                <a:latin typeface="Times New Roman"/>
                <a:cs typeface="Times New Roman"/>
              </a:rPr>
              <a:t>12-month </a:t>
            </a:r>
            <a:r>
              <a:rPr sz="1800" dirty="0">
                <a:latin typeface="Times New Roman"/>
                <a:cs typeface="Times New Roman"/>
              </a:rPr>
              <a:t>average of client/server CRM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tools.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Hosted </a:t>
            </a:r>
            <a:r>
              <a:rPr sz="1800" b="1" spc="-5" dirty="0">
                <a:latin typeface="Times New Roman"/>
                <a:cs typeface="Times New Roman"/>
              </a:rPr>
              <a:t>CRM </a:t>
            </a:r>
            <a:r>
              <a:rPr sz="1800" b="1" dirty="0">
                <a:latin typeface="Times New Roman"/>
                <a:cs typeface="Times New Roman"/>
              </a:rPr>
              <a:t>is </a:t>
            </a:r>
            <a:r>
              <a:rPr sz="1800" b="1" spc="-10" dirty="0">
                <a:latin typeface="Times New Roman"/>
                <a:cs typeface="Times New Roman"/>
              </a:rPr>
              <a:t>more </a:t>
            </a:r>
            <a:r>
              <a:rPr sz="1800" b="1" spc="-5" dirty="0">
                <a:latin typeface="Times New Roman"/>
                <a:cs typeface="Times New Roman"/>
              </a:rPr>
              <a:t>User </a:t>
            </a:r>
            <a:r>
              <a:rPr sz="1800" b="1" dirty="0">
                <a:latin typeface="Times New Roman"/>
                <a:cs typeface="Times New Roman"/>
              </a:rPr>
              <a:t>Friendly</a:t>
            </a:r>
            <a:r>
              <a:rPr sz="1800" dirty="0">
                <a:latin typeface="Times New Roman"/>
                <a:cs typeface="Times New Roman"/>
              </a:rPr>
              <a:t>. Salesforce's </a:t>
            </a:r>
            <a:r>
              <a:rPr sz="1800" spc="-5" dirty="0">
                <a:latin typeface="Times New Roman"/>
                <a:cs typeface="Times New Roman"/>
              </a:rPr>
              <a:t>simple-to-use </a:t>
            </a:r>
            <a:r>
              <a:rPr sz="1800" dirty="0">
                <a:latin typeface="Times New Roman"/>
                <a:cs typeface="Times New Roman"/>
              </a:rPr>
              <a:t>interface appeals even to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non-technical</a:t>
            </a:r>
            <a:endParaRPr sz="18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/>
                <a:cs typeface="Times New Roman"/>
              </a:rPr>
              <a:t>users.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 marR="271145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On-Demand CRM Provides Unlimited </a:t>
            </a:r>
            <a:r>
              <a:rPr sz="1800" b="1" dirty="0">
                <a:latin typeface="Times New Roman"/>
                <a:cs typeface="Times New Roman"/>
              </a:rPr>
              <a:t>Scalability</a:t>
            </a:r>
            <a:r>
              <a:rPr sz="1800" dirty="0">
                <a:latin typeface="Times New Roman"/>
                <a:cs typeface="Times New Roman"/>
              </a:rPr>
              <a:t>. Salesforce software </a:t>
            </a:r>
            <a:r>
              <a:rPr sz="1800" spc="-5" dirty="0">
                <a:latin typeface="Times New Roman"/>
                <a:cs typeface="Times New Roman"/>
              </a:rPr>
              <a:t>uses </a:t>
            </a:r>
            <a:r>
              <a:rPr sz="1800" dirty="0">
                <a:latin typeface="Times New Roman"/>
                <a:cs typeface="Times New Roman"/>
              </a:rPr>
              <a:t>a multi-tenant approach –  there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no single instance of the </a:t>
            </a:r>
            <a:r>
              <a:rPr sz="1800" spc="-5" dirty="0">
                <a:latin typeface="Times New Roman"/>
                <a:cs typeface="Times New Roman"/>
              </a:rPr>
              <a:t>software, so </a:t>
            </a: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faster and cheaper 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4183" y="6097625"/>
            <a:ext cx="9360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Times New Roman"/>
                <a:cs typeface="Times New Roman"/>
              </a:rPr>
              <a:t>Web </a:t>
            </a:r>
            <a:r>
              <a:rPr sz="1800" b="1" spc="-5" dirty="0">
                <a:latin typeface="Times New Roman"/>
                <a:cs typeface="Times New Roman"/>
              </a:rPr>
              <a:t>CRM Features </a:t>
            </a:r>
            <a:r>
              <a:rPr sz="1800" b="1" dirty="0">
                <a:latin typeface="Times New Roman"/>
                <a:cs typeface="Times New Roman"/>
              </a:rPr>
              <a:t>Painless </a:t>
            </a:r>
            <a:r>
              <a:rPr sz="1800" b="1" spc="-5" dirty="0">
                <a:latin typeface="Times New Roman"/>
                <a:cs typeface="Times New Roman"/>
              </a:rPr>
              <a:t>Upgrades</a:t>
            </a:r>
            <a:r>
              <a:rPr sz="1800" spc="-5" dirty="0">
                <a:latin typeface="Times New Roman"/>
                <a:cs typeface="Times New Roman"/>
              </a:rPr>
              <a:t>. </a:t>
            </a:r>
            <a:r>
              <a:rPr sz="1800" dirty="0">
                <a:latin typeface="Times New Roman"/>
                <a:cs typeface="Times New Roman"/>
              </a:rPr>
              <a:t>Deployments of </a:t>
            </a:r>
            <a:r>
              <a:rPr sz="1800" spc="-5" dirty="0">
                <a:latin typeface="Times New Roman"/>
                <a:cs typeface="Times New Roman"/>
              </a:rPr>
              <a:t>new </a:t>
            </a:r>
            <a:r>
              <a:rPr sz="1800" dirty="0">
                <a:latin typeface="Times New Roman"/>
                <a:cs typeface="Times New Roman"/>
              </a:rPr>
              <a:t>features on the customer </a:t>
            </a:r>
            <a:r>
              <a:rPr sz="1800" spc="-5" dirty="0">
                <a:latin typeface="Times New Roman"/>
                <a:cs typeface="Times New Roman"/>
              </a:rPr>
              <a:t>management  </a:t>
            </a:r>
            <a:r>
              <a:rPr sz="1800" dirty="0">
                <a:latin typeface="Times New Roman"/>
                <a:cs typeface="Times New Roman"/>
              </a:rPr>
              <a:t>systems are instantaneous, resulting in access to the latest version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always.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34055" y="2065020"/>
            <a:ext cx="6780276" cy="3814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891" y="371983"/>
            <a:ext cx="3239770" cy="116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Cloud Delivery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Arial"/>
              <a:cs typeface="Arial"/>
            </a:endParaRPr>
          </a:p>
          <a:p>
            <a:pPr marL="360045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Times New Roman"/>
                <a:cs typeface="Times New Roman"/>
              </a:rPr>
              <a:t>Evaluating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681716" y="3662171"/>
            <a:ext cx="1190244" cy="79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99292" y="5119115"/>
            <a:ext cx="492251" cy="1237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05159" y="1880616"/>
            <a:ext cx="1019555" cy="1021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5668" y="1143457"/>
            <a:ext cx="10166350" cy="3637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Evaluating SaaS – User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313055" marR="5080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Times New Roman"/>
                <a:cs typeface="Times New Roman"/>
              </a:rPr>
              <a:t>Unlike your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with a software vendor </a:t>
            </a:r>
            <a:r>
              <a:rPr sz="2000" spc="5" dirty="0">
                <a:latin typeface="Times New Roman"/>
                <a:cs typeface="Times New Roman"/>
              </a:rPr>
              <a:t>who </a:t>
            </a:r>
            <a:r>
              <a:rPr sz="2000" dirty="0">
                <a:latin typeface="Times New Roman"/>
                <a:cs typeface="Times New Roman"/>
              </a:rPr>
              <a:t>provides you </a:t>
            </a:r>
            <a:r>
              <a:rPr sz="2000" spc="-5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on-premises software  and then exits </a:t>
            </a:r>
            <a:r>
              <a:rPr sz="2000" spc="-5" dirty="0">
                <a:latin typeface="Times New Roman"/>
                <a:cs typeface="Times New Roman"/>
              </a:rPr>
              <a:t>till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needs </a:t>
            </a:r>
            <a:r>
              <a:rPr sz="2000" spc="-5" dirty="0">
                <a:latin typeface="Times New Roman"/>
                <a:cs typeface="Times New Roman"/>
              </a:rPr>
              <a:t>something,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has a </a:t>
            </a:r>
            <a:r>
              <a:rPr sz="2000" spc="-5" dirty="0">
                <a:latin typeface="Times New Roman"/>
                <a:cs typeface="Times New Roman"/>
              </a:rPr>
              <a:t>close relationship </a:t>
            </a:r>
            <a:r>
              <a:rPr sz="2000" dirty="0">
                <a:latin typeface="Times New Roman"/>
                <a:cs typeface="Times New Roman"/>
              </a:rPr>
              <a:t>with a  SaaS </a:t>
            </a:r>
            <a:r>
              <a:rPr sz="2000" spc="-10" dirty="0">
                <a:latin typeface="Times New Roman"/>
                <a:cs typeface="Times New Roman"/>
              </a:rPr>
              <a:t>provider, </a:t>
            </a:r>
            <a:r>
              <a:rPr sz="2000" dirty="0">
                <a:latin typeface="Times New Roman"/>
                <a:cs typeface="Times New Roman"/>
              </a:rPr>
              <a:t>beginning with the </a:t>
            </a:r>
            <a:r>
              <a:rPr sz="2000" spc="-5" dirty="0">
                <a:latin typeface="Times New Roman"/>
                <a:cs typeface="Times New Roman"/>
              </a:rPr>
              <a:t>subscription </a:t>
            </a:r>
            <a:r>
              <a:rPr sz="2000" dirty="0">
                <a:latin typeface="Times New Roman"/>
                <a:cs typeface="Times New Roman"/>
              </a:rPr>
              <a:t>purchase. When </a:t>
            </a:r>
            <a:r>
              <a:rPr sz="2000" spc="-5" dirty="0">
                <a:latin typeface="Times New Roman"/>
                <a:cs typeface="Times New Roman"/>
              </a:rPr>
              <a:t>entrusting </a:t>
            </a:r>
            <a:r>
              <a:rPr sz="2000" dirty="0">
                <a:latin typeface="Times New Roman"/>
                <a:cs typeface="Times New Roman"/>
              </a:rPr>
              <a:t>the SaaS provider  </a:t>
            </a:r>
            <a:r>
              <a:rPr sz="2000" spc="-5" dirty="0">
                <a:latin typeface="Times New Roman"/>
                <a:cs typeface="Times New Roman"/>
              </a:rPr>
              <a:t>with sensitive business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5" dirty="0">
                <a:latin typeface="Times New Roman"/>
                <a:cs typeface="Times New Roman"/>
              </a:rPr>
              <a:t>stored </a:t>
            </a:r>
            <a:r>
              <a:rPr sz="2000" dirty="0">
                <a:latin typeface="Times New Roman"/>
                <a:cs typeface="Times New Roman"/>
              </a:rPr>
              <a:t>at the </a:t>
            </a:r>
            <a:r>
              <a:rPr sz="2000" spc="-5" dirty="0">
                <a:latin typeface="Times New Roman"/>
                <a:cs typeface="Times New Roman"/>
              </a:rPr>
              <a:t>provider’s site, </a:t>
            </a:r>
            <a:r>
              <a:rPr sz="2000" dirty="0">
                <a:latin typeface="Times New Roman"/>
                <a:cs typeface="Times New Roman"/>
              </a:rPr>
              <a:t>a business </a:t>
            </a:r>
            <a:r>
              <a:rPr sz="2000" spc="-5" dirty="0">
                <a:latin typeface="Times New Roman"/>
                <a:cs typeface="Times New Roman"/>
              </a:rPr>
              <a:t>becomes </a:t>
            </a:r>
            <a:r>
              <a:rPr sz="2000" dirty="0">
                <a:latin typeface="Times New Roman"/>
                <a:cs typeface="Times New Roman"/>
              </a:rPr>
              <a:t>dependent on the  provider on an ongoing basis for </a:t>
            </a:r>
            <a:r>
              <a:rPr sz="2000" spc="-5" dirty="0">
                <a:latin typeface="Times New Roman"/>
                <a:cs typeface="Times New Roman"/>
              </a:rPr>
              <a:t>smooth </a:t>
            </a:r>
            <a:r>
              <a:rPr sz="2000" dirty="0">
                <a:latin typeface="Times New Roman"/>
                <a:cs typeface="Times New Roman"/>
              </a:rPr>
              <a:t>running of </a:t>
            </a:r>
            <a:r>
              <a:rPr sz="2000" spc="-5" dirty="0">
                <a:latin typeface="Times New Roman"/>
                <a:cs typeface="Times New Roman"/>
              </a:rPr>
              <a:t>systems, </a:t>
            </a:r>
            <a:r>
              <a:rPr sz="2000" dirty="0">
                <a:latin typeface="Times New Roman"/>
                <a:cs typeface="Times New Roman"/>
              </a:rPr>
              <a:t>innovation, support, and</a:t>
            </a:r>
            <a:r>
              <a:rPr sz="2000" spc="-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sometimes  </a:t>
            </a:r>
            <a:r>
              <a:rPr sz="2000" dirty="0">
                <a:latin typeface="Times New Roman"/>
                <a:cs typeface="Times New Roman"/>
              </a:rPr>
              <a:t>training. </a:t>
            </a:r>
            <a:r>
              <a:rPr sz="2000" spc="-10" dirty="0">
                <a:latin typeface="Times New Roman"/>
                <a:cs typeface="Times New Roman"/>
              </a:rPr>
              <a:t>Treading </a:t>
            </a:r>
            <a:r>
              <a:rPr sz="2000" dirty="0">
                <a:latin typeface="Times New Roman"/>
                <a:cs typeface="Times New Roman"/>
              </a:rPr>
              <a:t>carefully during the </a:t>
            </a:r>
            <a:r>
              <a:rPr sz="2000" spc="-5" dirty="0">
                <a:latin typeface="Times New Roman"/>
                <a:cs typeface="Times New Roman"/>
              </a:rPr>
              <a:t>selection </a:t>
            </a:r>
            <a:r>
              <a:rPr sz="2000" dirty="0">
                <a:latin typeface="Times New Roman"/>
                <a:cs typeface="Times New Roman"/>
              </a:rPr>
              <a:t>process can reduce risks to a great</a:t>
            </a:r>
            <a:r>
              <a:rPr sz="2000" spc="-3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When evaluating SaaS applications the following criteria should be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considered: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>
              <a:lnSpc>
                <a:spcPct val="100000"/>
              </a:lnSpc>
              <a:tabLst>
                <a:tab pos="770255" algn="l"/>
              </a:tabLst>
            </a:pPr>
            <a:r>
              <a:rPr sz="2000" dirty="0">
                <a:latin typeface="Times New Roman"/>
                <a:cs typeface="Times New Roman"/>
              </a:rPr>
              <a:t>1.	</a:t>
            </a:r>
            <a:r>
              <a:rPr sz="2000" spc="-5" dirty="0">
                <a:latin typeface="Times New Roman"/>
                <a:cs typeface="Times New Roman"/>
              </a:rPr>
              <a:t>Strength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SaaS provider’s security </a:t>
            </a:r>
            <a:r>
              <a:rPr sz="2000" dirty="0">
                <a:latin typeface="Times New Roman"/>
                <a:cs typeface="Times New Roman"/>
              </a:rPr>
              <a:t>processes and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standards: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3730" y="4754626"/>
            <a:ext cx="912495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and data resides at the </a:t>
            </a:r>
            <a:r>
              <a:rPr sz="2000" spc="-5" dirty="0">
                <a:latin typeface="Times New Roman"/>
                <a:cs typeface="Times New Roman"/>
              </a:rPr>
              <a:t>vendor’s side; </a:t>
            </a:r>
            <a:r>
              <a:rPr sz="2000" dirty="0">
                <a:latin typeface="Times New Roman"/>
                <a:cs typeface="Times New Roman"/>
              </a:rPr>
              <a:t>therefore, </a:t>
            </a:r>
            <a:r>
              <a:rPr sz="2000" spc="-5" dirty="0">
                <a:latin typeface="Times New Roman"/>
                <a:cs typeface="Times New Roman"/>
              </a:rPr>
              <a:t>security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utmost  important.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security </a:t>
            </a:r>
            <a:r>
              <a:rPr sz="2000" dirty="0">
                <a:latin typeface="Times New Roman"/>
                <a:cs typeface="Times New Roman"/>
              </a:rPr>
              <a:t>standards practiced by the vendor should be checked to see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  they are </a:t>
            </a:r>
            <a:r>
              <a:rPr sz="2000" spc="-5" dirty="0">
                <a:latin typeface="Times New Roman"/>
                <a:cs typeface="Times New Roman"/>
              </a:rPr>
              <a:t>compliant with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organization’s </a:t>
            </a:r>
            <a:r>
              <a:rPr sz="2000" spc="-5" dirty="0">
                <a:latin typeface="Times New Roman"/>
                <a:cs typeface="Times New Roman"/>
              </a:rPr>
              <a:t>security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  <a:p>
            <a:pPr marL="469900" marR="29083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000" spc="-35" dirty="0">
                <a:latin typeface="Times New Roman"/>
                <a:cs typeface="Times New Roman"/>
              </a:rPr>
              <a:t>Work </a:t>
            </a:r>
            <a:r>
              <a:rPr sz="2000" spc="-5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the vendor on a </a:t>
            </a:r>
            <a:r>
              <a:rPr sz="2000" spc="-5" dirty="0">
                <a:latin typeface="Times New Roman"/>
                <a:cs typeface="Times New Roman"/>
              </a:rPr>
              <a:t>SLA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security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5" dirty="0">
                <a:latin typeface="Times New Roman"/>
                <a:cs typeface="Times New Roman"/>
              </a:rPr>
              <a:t>satisfies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organization’s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needs.  Include </a:t>
            </a:r>
            <a:r>
              <a:rPr sz="2000" spc="-5" dirty="0">
                <a:latin typeface="Times New Roman"/>
                <a:cs typeface="Times New Roman"/>
              </a:rPr>
              <a:t>penalties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lack </a:t>
            </a:r>
            <a:r>
              <a:rPr sz="2000" dirty="0">
                <a:latin typeface="Times New Roman"/>
                <a:cs typeface="Times New Roman"/>
              </a:rPr>
              <a:t>of service on agreed </a:t>
            </a:r>
            <a:r>
              <a:rPr sz="2000" spc="-5" dirty="0">
                <a:latin typeface="Times New Roman"/>
                <a:cs typeface="Times New Roman"/>
              </a:rPr>
              <a:t>terms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SLA.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Also, processes for disaster </a:t>
            </a:r>
            <a:r>
              <a:rPr sz="2000" spc="-15" dirty="0">
                <a:latin typeface="Times New Roman"/>
                <a:cs typeface="Times New Roman"/>
              </a:rPr>
              <a:t>recovery, </a:t>
            </a:r>
            <a:r>
              <a:rPr sz="2000" dirty="0">
                <a:latin typeface="Times New Roman"/>
                <a:cs typeface="Times New Roman"/>
              </a:rPr>
              <a:t>backup, and restore </a:t>
            </a:r>
            <a:r>
              <a:rPr sz="2000" spc="-5" dirty="0">
                <a:latin typeface="Times New Roman"/>
                <a:cs typeface="Times New Roman"/>
              </a:rPr>
              <a:t>must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0600943" y="2741676"/>
            <a:ext cx="908303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03407" y="4186428"/>
            <a:ext cx="1150620" cy="716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80776" y="5408676"/>
            <a:ext cx="675131" cy="1088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52759" y="1583436"/>
            <a:ext cx="803148" cy="803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5668" y="1143457"/>
            <a:ext cx="9611995" cy="5268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Evaluating SaaS – User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spcBef>
                <a:spcPts val="1675"/>
              </a:spcBef>
              <a:buAutoNum type="arabicPeriod" startAt="2"/>
              <a:tabLst>
                <a:tab pos="814069" algn="l"/>
                <a:tab pos="81470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Provider’s </a:t>
            </a:r>
            <a:r>
              <a:rPr sz="1800" b="1" dirty="0">
                <a:latin typeface="Times New Roman"/>
                <a:cs typeface="Times New Roman"/>
              </a:rPr>
              <a:t>ability to </a:t>
            </a:r>
            <a:r>
              <a:rPr sz="1800" b="1" spc="-10" dirty="0">
                <a:latin typeface="Times New Roman"/>
                <a:cs typeface="Times New Roman"/>
              </a:rPr>
              <a:t>provide </a:t>
            </a:r>
            <a:r>
              <a:rPr sz="1800" b="1" dirty="0">
                <a:latin typeface="Times New Roman"/>
                <a:cs typeface="Times New Roman"/>
              </a:rPr>
              <a:t>the flexibility </a:t>
            </a:r>
            <a:r>
              <a:rPr sz="1800" b="1" spc="-5" dirty="0">
                <a:latin typeface="Times New Roman"/>
                <a:cs typeface="Times New Roman"/>
              </a:rPr>
              <a:t>needed </a:t>
            </a:r>
            <a:r>
              <a:rPr sz="1800" b="1" dirty="0">
                <a:latin typeface="Times New Roman"/>
                <a:cs typeface="Times New Roman"/>
              </a:rPr>
              <a:t>to meet your</a:t>
            </a:r>
            <a:r>
              <a:rPr sz="1800" b="1" spc="-8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needs:</a:t>
            </a:r>
            <a:endParaRPr sz="1800">
              <a:latin typeface="Times New Roman"/>
              <a:cs typeface="Times New Roman"/>
            </a:endParaRPr>
          </a:p>
          <a:p>
            <a:pPr marL="1156970" lvl="1" indent="-343535">
              <a:lnSpc>
                <a:spcPct val="100000"/>
              </a:lnSpc>
              <a:buFont typeface="Arial"/>
              <a:buChar char="•"/>
              <a:tabLst>
                <a:tab pos="1156970" algn="l"/>
                <a:tab pos="1157605" algn="l"/>
              </a:tabLst>
            </a:pPr>
            <a:r>
              <a:rPr sz="1800" dirty="0">
                <a:latin typeface="Times New Roman"/>
                <a:cs typeface="Times New Roman"/>
              </a:rPr>
              <a:t>Flexibility includes ease of adding and dropping features from </a:t>
            </a:r>
            <a:r>
              <a:rPr sz="1800" spc="5" dirty="0">
                <a:latin typeface="Times New Roman"/>
                <a:cs typeface="Times New Roman"/>
              </a:rPr>
              <a:t>your </a:t>
            </a:r>
            <a:r>
              <a:rPr sz="1800" spc="-5" dirty="0">
                <a:latin typeface="Times New Roman"/>
                <a:cs typeface="Times New Roman"/>
              </a:rPr>
              <a:t>subscription plan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like</a:t>
            </a:r>
            <a:endParaRPr sz="1800">
              <a:latin typeface="Times New Roman"/>
              <a:cs typeface="Times New Roman"/>
            </a:endParaRPr>
          </a:p>
          <a:p>
            <a:pPr marL="115697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add </a:t>
            </a:r>
            <a:r>
              <a:rPr sz="1800" spc="-5" dirty="0">
                <a:latin typeface="Times New Roman"/>
                <a:cs typeface="Times New Roman"/>
              </a:rPr>
              <a:t>seats </a:t>
            </a:r>
            <a:r>
              <a:rPr sz="1800" dirty="0">
                <a:latin typeface="Times New Roman"/>
                <a:cs typeface="Times New Roman"/>
              </a:rPr>
              <a:t>and whether it can be done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online.</a:t>
            </a:r>
            <a:endParaRPr sz="1800">
              <a:latin typeface="Times New Roman"/>
              <a:cs typeface="Times New Roman"/>
            </a:endParaRPr>
          </a:p>
          <a:p>
            <a:pPr marL="1156970" marR="556260" lvl="1" indent="-342900">
              <a:lnSpc>
                <a:spcPct val="100000"/>
              </a:lnSpc>
              <a:buFont typeface="Arial"/>
              <a:buChar char="•"/>
              <a:tabLst>
                <a:tab pos="1156970" algn="l"/>
                <a:tab pos="1157605" algn="l"/>
              </a:tabLst>
            </a:pPr>
            <a:r>
              <a:rPr sz="1800" dirty="0">
                <a:latin typeface="Times New Roman"/>
                <a:cs typeface="Times New Roman"/>
              </a:rPr>
              <a:t>Being able to drop the </a:t>
            </a:r>
            <a:r>
              <a:rPr sz="1800" spc="-5" dirty="0">
                <a:latin typeface="Times New Roman"/>
                <a:cs typeface="Times New Roman"/>
              </a:rPr>
              <a:t>subscription with </a:t>
            </a:r>
            <a:r>
              <a:rPr sz="1800" dirty="0">
                <a:latin typeface="Times New Roman"/>
                <a:cs typeface="Times New Roman"/>
              </a:rPr>
              <a:t>cause without penalty such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in case of </a:t>
            </a:r>
            <a:r>
              <a:rPr sz="1800" spc="-5" dirty="0">
                <a:latin typeface="Times New Roman"/>
                <a:cs typeface="Times New Roman"/>
              </a:rPr>
              <a:t>SaaS  </a:t>
            </a:r>
            <a:r>
              <a:rPr sz="1800" dirty="0">
                <a:latin typeface="Times New Roman"/>
                <a:cs typeface="Times New Roman"/>
              </a:rPr>
              <a:t>vendor fails to provide the agreed level 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service.</a:t>
            </a:r>
            <a:endParaRPr sz="1800">
              <a:latin typeface="Times New Roman"/>
              <a:cs typeface="Times New Roman"/>
            </a:endParaRPr>
          </a:p>
          <a:p>
            <a:pPr marL="1156970" lvl="1" indent="-343535">
              <a:lnSpc>
                <a:spcPct val="100000"/>
              </a:lnSpc>
              <a:buFont typeface="Arial"/>
              <a:buChar char="•"/>
              <a:tabLst>
                <a:tab pos="1156970" algn="l"/>
                <a:tab pos="1157605" algn="l"/>
              </a:tabLst>
            </a:pPr>
            <a:r>
              <a:rPr sz="1800" dirty="0">
                <a:latin typeface="Times New Roman"/>
                <a:cs typeface="Times New Roman"/>
              </a:rPr>
              <a:t>Being able to </a:t>
            </a:r>
            <a:r>
              <a:rPr sz="1800" spc="-5" dirty="0">
                <a:latin typeface="Times New Roman"/>
                <a:cs typeface="Times New Roman"/>
              </a:rPr>
              <a:t>customize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SaaS </a:t>
            </a:r>
            <a:r>
              <a:rPr sz="1800" dirty="0">
                <a:latin typeface="Times New Roman"/>
                <a:cs typeface="Times New Roman"/>
              </a:rPr>
              <a:t>application to </a:t>
            </a:r>
            <a:r>
              <a:rPr sz="1800" spc="-5" dirty="0">
                <a:latin typeface="Times New Roman"/>
                <a:cs typeface="Times New Roman"/>
              </a:rPr>
              <a:t>suit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15" dirty="0">
                <a:latin typeface="Times New Roman"/>
                <a:cs typeface="Times New Roman"/>
              </a:rPr>
              <a:t>organisation’s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needs.</a:t>
            </a:r>
            <a:endParaRPr sz="1800">
              <a:latin typeface="Times New Roman"/>
              <a:cs typeface="Times New Roman"/>
            </a:endParaRPr>
          </a:p>
          <a:p>
            <a:pPr marL="1156970" lvl="1" indent="-343535">
              <a:lnSpc>
                <a:spcPct val="100000"/>
              </a:lnSpc>
              <a:buFont typeface="Arial"/>
              <a:buChar char="•"/>
              <a:tabLst>
                <a:tab pos="1156970" algn="l"/>
                <a:tab pos="1157605" algn="l"/>
              </a:tabLst>
            </a:pPr>
            <a:r>
              <a:rPr sz="1800" spc="-5" dirty="0">
                <a:latin typeface="Times New Roman"/>
                <a:cs typeface="Times New Roman"/>
              </a:rPr>
              <a:t>How difficult is </a:t>
            </a:r>
            <a:r>
              <a:rPr sz="1800" dirty="0">
                <a:latin typeface="Times New Roman"/>
                <a:cs typeface="Times New Roman"/>
              </a:rPr>
              <a:t>it to get your data back in case if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decide to cancel the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subscription?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buAutoNum type="arabicPeriod" startAt="2"/>
              <a:tabLst>
                <a:tab pos="814069" algn="l"/>
                <a:tab pos="81470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History </a:t>
            </a:r>
            <a:r>
              <a:rPr sz="1800" b="1" dirty="0">
                <a:latin typeface="Times New Roman"/>
                <a:cs typeface="Times New Roman"/>
              </a:rPr>
              <a:t>of </a:t>
            </a:r>
            <a:r>
              <a:rPr sz="1800" b="1" spc="-5" dirty="0">
                <a:latin typeface="Times New Roman"/>
                <a:cs typeface="Times New Roman"/>
              </a:rPr>
              <a:t>the </a:t>
            </a:r>
            <a:r>
              <a:rPr sz="1800" b="1" spc="-10" dirty="0">
                <a:latin typeface="Times New Roman"/>
                <a:cs typeface="Times New Roman"/>
              </a:rPr>
              <a:t>provider’s </a:t>
            </a:r>
            <a:r>
              <a:rPr sz="1800" b="1" spc="-5" dirty="0">
                <a:latin typeface="Times New Roman"/>
                <a:cs typeface="Times New Roman"/>
              </a:rPr>
              <a:t>regard </a:t>
            </a:r>
            <a:r>
              <a:rPr sz="1800" b="1" dirty="0">
                <a:latin typeface="Times New Roman"/>
                <a:cs typeface="Times New Roman"/>
              </a:rPr>
              <a:t>for its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SLAs:</a:t>
            </a:r>
            <a:endParaRPr sz="1800">
              <a:latin typeface="Times New Roman"/>
              <a:cs typeface="Times New Roman"/>
            </a:endParaRPr>
          </a:p>
          <a:p>
            <a:pPr marL="814069" marR="508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Since we are </a:t>
            </a:r>
            <a:r>
              <a:rPr sz="1800" dirty="0">
                <a:latin typeface="Times New Roman"/>
                <a:cs typeface="Times New Roman"/>
              </a:rPr>
              <a:t>at </a:t>
            </a:r>
            <a:r>
              <a:rPr sz="1800" spc="-5" dirty="0">
                <a:latin typeface="Times New Roman"/>
                <a:cs typeface="Times New Roman"/>
              </a:rPr>
              <a:t>the mercy of the SaaS </a:t>
            </a:r>
            <a:r>
              <a:rPr sz="1800" dirty="0">
                <a:latin typeface="Times New Roman"/>
                <a:cs typeface="Times New Roman"/>
              </a:rPr>
              <a:t>provider for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services to be delivered, it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important to  ensure the reliability of the provider by looking at the previous </a:t>
            </a:r>
            <a:r>
              <a:rPr sz="1800" spc="-5" dirty="0">
                <a:latin typeface="Times New Roman"/>
                <a:cs typeface="Times New Roman"/>
              </a:rPr>
              <a:t>SLA performance</a:t>
            </a:r>
            <a:r>
              <a:rPr sz="1800" spc="-1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records.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814069" algn="l"/>
                <a:tab pos="81470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Provider’s </a:t>
            </a:r>
            <a:r>
              <a:rPr sz="1800" b="1" spc="-5" dirty="0">
                <a:latin typeface="Times New Roman"/>
                <a:cs typeface="Times New Roman"/>
              </a:rPr>
              <a:t>business viability and </a:t>
            </a:r>
            <a:r>
              <a:rPr sz="1800" b="1" spc="-10" dirty="0">
                <a:latin typeface="Times New Roman"/>
                <a:cs typeface="Times New Roman"/>
              </a:rPr>
              <a:t>future </a:t>
            </a:r>
            <a:r>
              <a:rPr sz="1800" b="1" spc="-5" dirty="0">
                <a:latin typeface="Times New Roman"/>
                <a:cs typeface="Times New Roman"/>
              </a:rPr>
              <a:t>outlook:</a:t>
            </a:r>
            <a:endParaRPr sz="1800">
              <a:latin typeface="Times New Roman"/>
              <a:cs typeface="Times New Roman"/>
            </a:endParaRPr>
          </a:p>
          <a:p>
            <a:pPr marL="814069" marR="2228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Select </a:t>
            </a:r>
            <a:r>
              <a:rPr sz="1800" spc="-5" dirty="0">
                <a:latin typeface="Times New Roman"/>
                <a:cs typeface="Times New Roman"/>
              </a:rPr>
              <a:t>a SaaS </a:t>
            </a:r>
            <a:r>
              <a:rPr sz="1800" dirty="0">
                <a:latin typeface="Times New Roman"/>
                <a:cs typeface="Times New Roman"/>
              </a:rPr>
              <a:t>provider that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going to be in </a:t>
            </a:r>
            <a:r>
              <a:rPr sz="1800" spc="-5" dirty="0">
                <a:latin typeface="Times New Roman"/>
                <a:cs typeface="Times New Roman"/>
              </a:rPr>
              <a:t>business </a:t>
            </a:r>
            <a:r>
              <a:rPr sz="1800" dirty="0">
                <a:latin typeface="Times New Roman"/>
                <a:cs typeface="Times New Roman"/>
              </a:rPr>
              <a:t>for a long time. In selecting a </a:t>
            </a:r>
            <a:r>
              <a:rPr sz="1800" spc="-5" dirty="0">
                <a:latin typeface="Times New Roman"/>
                <a:cs typeface="Times New Roman"/>
              </a:rPr>
              <a:t>SaaS  </a:t>
            </a:r>
            <a:r>
              <a:rPr sz="1800" spc="-10" dirty="0">
                <a:latin typeface="Times New Roman"/>
                <a:cs typeface="Times New Roman"/>
              </a:rPr>
              <a:t>provider,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are looking for a </a:t>
            </a:r>
            <a:r>
              <a:rPr sz="1800" spc="-5" dirty="0">
                <a:latin typeface="Times New Roman"/>
                <a:cs typeface="Times New Roman"/>
              </a:rPr>
              <a:t>business </a:t>
            </a:r>
            <a:r>
              <a:rPr sz="1800" dirty="0">
                <a:latin typeface="Times New Roman"/>
                <a:cs typeface="Times New Roman"/>
              </a:rPr>
              <a:t>partner </a:t>
            </a:r>
            <a:r>
              <a:rPr sz="1800" spc="-5" dirty="0">
                <a:latin typeface="Times New Roman"/>
                <a:cs typeface="Times New Roman"/>
              </a:rPr>
              <a:t>who will </a:t>
            </a:r>
            <a:r>
              <a:rPr sz="1800" dirty="0">
                <a:latin typeface="Times New Roman"/>
                <a:cs typeface="Times New Roman"/>
              </a:rPr>
              <a:t>not go out of </a:t>
            </a:r>
            <a:r>
              <a:rPr sz="1800" spc="-5" dirty="0">
                <a:latin typeface="Times New Roman"/>
                <a:cs typeface="Times New Roman"/>
              </a:rPr>
              <a:t>business </a:t>
            </a:r>
            <a:r>
              <a:rPr sz="1800" dirty="0">
                <a:latin typeface="Times New Roman"/>
                <a:cs typeface="Times New Roman"/>
              </a:rPr>
              <a:t>in a </a:t>
            </a:r>
            <a:r>
              <a:rPr sz="1800" spc="-15" dirty="0">
                <a:latin typeface="Times New Roman"/>
                <a:cs typeface="Times New Roman"/>
              </a:rPr>
              <a:t>year.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You  </a:t>
            </a:r>
            <a:r>
              <a:rPr sz="1800" spc="-5" dirty="0">
                <a:latin typeface="Times New Roman"/>
                <a:cs typeface="Times New Roman"/>
              </a:rPr>
              <a:t>should </a:t>
            </a:r>
            <a:r>
              <a:rPr sz="1800" dirty="0">
                <a:latin typeface="Times New Roman"/>
                <a:cs typeface="Times New Roman"/>
              </a:rPr>
              <a:t>look at a </a:t>
            </a:r>
            <a:r>
              <a:rPr sz="1800" spc="-5" dirty="0">
                <a:latin typeface="Times New Roman"/>
                <a:cs typeface="Times New Roman"/>
              </a:rPr>
              <a:t>provider’s </a:t>
            </a:r>
            <a:r>
              <a:rPr sz="1800" dirty="0">
                <a:latin typeface="Times New Roman"/>
                <a:cs typeface="Times New Roman"/>
              </a:rPr>
              <a:t>experience in providing </a:t>
            </a:r>
            <a:r>
              <a:rPr sz="1800" spc="-5" dirty="0">
                <a:latin typeface="Times New Roman"/>
                <a:cs typeface="Times New Roman"/>
              </a:rPr>
              <a:t>SaaS solutions, examine </a:t>
            </a:r>
            <a:r>
              <a:rPr sz="1800" dirty="0">
                <a:latin typeface="Times New Roman"/>
                <a:cs typeface="Times New Roman"/>
              </a:rPr>
              <a:t>financial  information, predicted growth of 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business.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108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0607040" y="1583436"/>
            <a:ext cx="1077468" cy="71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41507" y="3354323"/>
            <a:ext cx="1324355" cy="133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9622155" cy="5253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Evaluating SaaS – </a:t>
            </a:r>
            <a:r>
              <a:rPr sz="2400" b="1" spc="-40" dirty="0">
                <a:latin typeface="Times New Roman"/>
                <a:cs typeface="Times New Roman"/>
              </a:rPr>
              <a:t>Vendor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313055" marR="1289050">
              <a:lnSpc>
                <a:spcPct val="100000"/>
              </a:lnSpc>
              <a:spcBef>
                <a:spcPts val="1560"/>
              </a:spcBef>
            </a:pPr>
            <a:r>
              <a:rPr sz="1800" spc="-5" dirty="0">
                <a:latin typeface="Times New Roman"/>
                <a:cs typeface="Times New Roman"/>
              </a:rPr>
              <a:t>From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vendor’s perspective, </a:t>
            </a:r>
            <a:r>
              <a:rPr sz="1800" dirty="0">
                <a:latin typeface="Times New Roman"/>
                <a:cs typeface="Times New Roman"/>
              </a:rPr>
              <a:t>adopting the </a:t>
            </a:r>
            <a:r>
              <a:rPr sz="1800" spc="-5" dirty="0">
                <a:latin typeface="Times New Roman"/>
                <a:cs typeface="Times New Roman"/>
              </a:rPr>
              <a:t>SaaS model </a:t>
            </a:r>
            <a:r>
              <a:rPr sz="1800" dirty="0">
                <a:latin typeface="Times New Roman"/>
                <a:cs typeface="Times New Roman"/>
              </a:rPr>
              <a:t>for business needs the following  considerations: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55955" marR="5715" indent="-343535">
              <a:lnSpc>
                <a:spcPct val="100000"/>
              </a:lnSpc>
              <a:buFont typeface="Arial"/>
              <a:buChar char="•"/>
              <a:tabLst>
                <a:tab pos="655955" algn="l"/>
                <a:tab pos="65659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Financial </a:t>
            </a:r>
            <a:r>
              <a:rPr sz="1800" b="1" dirty="0">
                <a:latin typeface="Times New Roman"/>
                <a:cs typeface="Times New Roman"/>
              </a:rPr>
              <a:t>concern: </a:t>
            </a:r>
            <a:r>
              <a:rPr sz="1800" dirty="0">
                <a:latin typeface="Times New Roman"/>
                <a:cs typeface="Times New Roman"/>
              </a:rPr>
              <a:t>Unlike the traditional </a:t>
            </a:r>
            <a:r>
              <a:rPr sz="1800" spc="-5" dirty="0">
                <a:latin typeface="Times New Roman"/>
                <a:cs typeface="Times New Roman"/>
              </a:rPr>
              <a:t>model </a:t>
            </a:r>
            <a:r>
              <a:rPr sz="1800" dirty="0">
                <a:latin typeface="Times New Roman"/>
                <a:cs typeface="Times New Roman"/>
              </a:rPr>
              <a:t>which relied on upfront licensing fee for the  software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provide, the cloud </a:t>
            </a:r>
            <a:r>
              <a:rPr sz="1800" spc="-5" dirty="0">
                <a:latin typeface="Times New Roman"/>
                <a:cs typeface="Times New Roman"/>
              </a:rPr>
              <a:t>model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business </a:t>
            </a:r>
            <a:r>
              <a:rPr sz="1800" dirty="0">
                <a:latin typeface="Times New Roman"/>
                <a:cs typeface="Times New Roman"/>
              </a:rPr>
              <a:t>relies on the periodic </a:t>
            </a:r>
            <a:r>
              <a:rPr sz="1800" spc="-5" dirty="0">
                <a:latin typeface="Times New Roman"/>
                <a:cs typeface="Times New Roman"/>
              </a:rPr>
              <a:t>subscription </a:t>
            </a:r>
            <a:r>
              <a:rPr sz="1800" dirty="0">
                <a:latin typeface="Times New Roman"/>
                <a:cs typeface="Times New Roman"/>
              </a:rPr>
              <a:t>fee. The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key  to </a:t>
            </a:r>
            <a:r>
              <a:rPr sz="1800" spc="-5" dirty="0">
                <a:latin typeface="Times New Roman"/>
                <a:cs typeface="Times New Roman"/>
              </a:rPr>
              <a:t>survival is </a:t>
            </a:r>
            <a:r>
              <a:rPr sz="1800" dirty="0">
                <a:latin typeface="Times New Roman"/>
                <a:cs typeface="Times New Roman"/>
              </a:rPr>
              <a:t>to keep the cash </a:t>
            </a:r>
            <a:r>
              <a:rPr sz="1800" spc="-5" dirty="0">
                <a:latin typeface="Times New Roman"/>
                <a:cs typeface="Times New Roman"/>
              </a:rPr>
              <a:t>flow </a:t>
            </a:r>
            <a:r>
              <a:rPr sz="1800" dirty="0">
                <a:latin typeface="Times New Roman"/>
                <a:cs typeface="Times New Roman"/>
              </a:rPr>
              <a:t>by retaining customers. This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 challenge since the </a:t>
            </a:r>
            <a:r>
              <a:rPr sz="1800" spc="-5" dirty="0">
                <a:latin typeface="Times New Roman"/>
                <a:cs typeface="Times New Roman"/>
              </a:rPr>
              <a:t>switching  </a:t>
            </a:r>
            <a:r>
              <a:rPr sz="1800" dirty="0">
                <a:latin typeface="Times New Roman"/>
                <a:cs typeface="Times New Roman"/>
              </a:rPr>
              <a:t>fee for </a:t>
            </a:r>
            <a:r>
              <a:rPr sz="1800" spc="-5" dirty="0">
                <a:latin typeface="Times New Roman"/>
                <a:cs typeface="Times New Roman"/>
              </a:rPr>
              <a:t>customers is </a:t>
            </a:r>
            <a:r>
              <a:rPr sz="1800" dirty="0">
                <a:latin typeface="Times New Roman"/>
                <a:cs typeface="Times New Roman"/>
              </a:rPr>
              <a:t>significantly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low.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55955" marR="508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55955" algn="l"/>
                <a:tab pos="65659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Compliance issues </a:t>
            </a:r>
            <a:r>
              <a:rPr sz="1800" b="1" dirty="0">
                <a:latin typeface="Times New Roman"/>
                <a:cs typeface="Times New Roman"/>
              </a:rPr>
              <a:t>: </a:t>
            </a:r>
            <a:r>
              <a:rPr sz="1800" spc="-35" dirty="0">
                <a:latin typeface="Times New Roman"/>
                <a:cs typeface="Times New Roman"/>
              </a:rPr>
              <a:t>Vendors </a:t>
            </a:r>
            <a:r>
              <a:rPr sz="1800" dirty="0">
                <a:latin typeface="Times New Roman"/>
                <a:cs typeface="Times New Roman"/>
              </a:rPr>
              <a:t>should </a:t>
            </a:r>
            <a:r>
              <a:rPr sz="1800" spc="-5" dirty="0">
                <a:latin typeface="Times New Roman"/>
                <a:cs typeface="Times New Roman"/>
              </a:rPr>
              <a:t>make sure </a:t>
            </a:r>
            <a:r>
              <a:rPr sz="1800" dirty="0">
                <a:latin typeface="Times New Roman"/>
                <a:cs typeface="Times New Roman"/>
              </a:rPr>
              <a:t>that national and global compliance requirements  are taken care of and regulations are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55955" marR="32575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55955" algn="l"/>
                <a:tab pos="656590" algn="l"/>
              </a:tabLst>
            </a:pPr>
            <a:r>
              <a:rPr sz="1800" b="1" dirty="0">
                <a:latin typeface="Times New Roman"/>
                <a:cs typeface="Times New Roman"/>
              </a:rPr>
              <a:t>Operational efficiency: </a:t>
            </a:r>
            <a:r>
              <a:rPr sz="1800" dirty="0">
                <a:latin typeface="Times New Roman"/>
                <a:cs typeface="Times New Roman"/>
              </a:rPr>
              <a:t>24/7 </a:t>
            </a:r>
            <a:r>
              <a:rPr sz="1800" spc="-10" dirty="0">
                <a:latin typeface="Times New Roman"/>
                <a:cs typeface="Times New Roman"/>
              </a:rPr>
              <a:t>operability, </a:t>
            </a:r>
            <a:r>
              <a:rPr sz="1800" dirty="0">
                <a:latin typeface="Times New Roman"/>
                <a:cs typeface="Times New Roman"/>
              </a:rPr>
              <a:t>highly </a:t>
            </a:r>
            <a:r>
              <a:rPr sz="1800" spc="-5" dirty="0">
                <a:latin typeface="Times New Roman"/>
                <a:cs typeface="Times New Roman"/>
              </a:rPr>
              <a:t>effective business </a:t>
            </a:r>
            <a:r>
              <a:rPr sz="1800" dirty="0">
                <a:latin typeface="Times New Roman"/>
                <a:cs typeface="Times New Roman"/>
              </a:rPr>
              <a:t>continuity plans, and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high-  </a:t>
            </a:r>
            <a:r>
              <a:rPr sz="1800" dirty="0">
                <a:latin typeface="Times New Roman"/>
                <a:cs typeface="Times New Roman"/>
              </a:rPr>
              <a:t>caliber data </a:t>
            </a:r>
            <a:r>
              <a:rPr sz="1800" spc="-5" dirty="0">
                <a:latin typeface="Times New Roman"/>
                <a:cs typeface="Times New Roman"/>
              </a:rPr>
              <a:t>management </a:t>
            </a:r>
            <a:r>
              <a:rPr sz="1800" dirty="0">
                <a:latin typeface="Times New Roman"/>
                <a:cs typeface="Times New Roman"/>
              </a:rPr>
              <a:t>and security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55955" marR="61594" indent="-343535">
              <a:lnSpc>
                <a:spcPct val="100000"/>
              </a:lnSpc>
              <a:buFont typeface="Arial"/>
              <a:buChar char="•"/>
              <a:tabLst>
                <a:tab pos="655955" algn="l"/>
                <a:tab pos="65659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Configuration and Customization: </a:t>
            </a:r>
            <a:r>
              <a:rPr sz="1800" dirty="0">
                <a:latin typeface="Times New Roman"/>
                <a:cs typeface="Times New Roman"/>
              </a:rPr>
              <a:t>profitability for the </a:t>
            </a:r>
            <a:r>
              <a:rPr sz="1800" spc="-5" dirty="0">
                <a:latin typeface="Times New Roman"/>
                <a:cs typeface="Times New Roman"/>
              </a:rPr>
              <a:t>SaaS vendors </a:t>
            </a:r>
            <a:r>
              <a:rPr sz="1800" dirty="0">
                <a:latin typeface="Times New Roman"/>
                <a:cs typeface="Times New Roman"/>
              </a:rPr>
              <a:t>comes from economies of  scale that </a:t>
            </a:r>
            <a:r>
              <a:rPr sz="1800" spc="-5" dirty="0">
                <a:latin typeface="Times New Roman"/>
                <a:cs typeface="Times New Roman"/>
              </a:rPr>
              <a:t>SaaS </a:t>
            </a:r>
            <a:r>
              <a:rPr sz="1800" dirty="0">
                <a:latin typeface="Times New Roman"/>
                <a:cs typeface="Times New Roman"/>
              </a:rPr>
              <a:t>deployment </a:t>
            </a:r>
            <a:r>
              <a:rPr sz="1800" spc="-10" dirty="0">
                <a:latin typeface="Times New Roman"/>
                <a:cs typeface="Times New Roman"/>
              </a:rPr>
              <a:t>offers </a:t>
            </a:r>
            <a:r>
              <a:rPr sz="1800" dirty="0">
                <a:latin typeface="Times New Roman"/>
                <a:cs typeface="Times New Roman"/>
              </a:rPr>
              <a:t>like </a:t>
            </a:r>
            <a:r>
              <a:rPr sz="1800" spc="-10" dirty="0">
                <a:latin typeface="Times New Roman"/>
                <a:cs typeface="Times New Roman"/>
              </a:rPr>
              <a:t>multitenancy. </a:t>
            </a:r>
            <a:r>
              <a:rPr sz="1800" dirty="0">
                <a:latin typeface="Times New Roman"/>
                <a:cs typeface="Times New Roman"/>
              </a:rPr>
              <a:t>There </a:t>
            </a:r>
            <a:r>
              <a:rPr sz="1800" spc="-5" dirty="0">
                <a:latin typeface="Times New Roman"/>
                <a:cs typeface="Times New Roman"/>
              </a:rPr>
              <a:t>should </a:t>
            </a:r>
            <a:r>
              <a:rPr sz="1800" dirty="0">
                <a:latin typeface="Times New Roman"/>
                <a:cs typeface="Times New Roman"/>
              </a:rPr>
              <a:t>be policies in place for the  amount of tailoring of the </a:t>
            </a:r>
            <a:r>
              <a:rPr sz="1800" spc="-5" dirty="0">
                <a:latin typeface="Times New Roman"/>
                <a:cs typeface="Times New Roman"/>
              </a:rPr>
              <a:t>software </a:t>
            </a:r>
            <a:r>
              <a:rPr sz="1800" dirty="0">
                <a:latin typeface="Times New Roman"/>
                <a:cs typeface="Times New Roman"/>
              </a:rPr>
              <a:t>to clients’ needs that is</a:t>
            </a:r>
            <a:r>
              <a:rPr sz="1800" spc="-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allowed.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109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356360" y="1716023"/>
            <a:ext cx="5982335" cy="3141345"/>
            <a:chOff x="1356360" y="1716023"/>
            <a:chExt cx="5982335" cy="3141345"/>
          </a:xfrm>
        </p:grpSpPr>
        <p:sp>
          <p:nvSpPr>
            <p:cNvPr id="4" name="object 4"/>
            <p:cNvSpPr/>
            <p:nvPr/>
          </p:nvSpPr>
          <p:spPr>
            <a:xfrm>
              <a:off x="4829556" y="3092195"/>
              <a:ext cx="2502535" cy="353695"/>
            </a:xfrm>
            <a:custGeom>
              <a:avLst/>
              <a:gdLst/>
              <a:ahLst/>
              <a:cxnLst/>
              <a:rect l="l" t="t" r="r" b="b"/>
              <a:pathLst>
                <a:path w="2502534" h="353695">
                  <a:moveTo>
                    <a:pt x="2325624" y="0"/>
                  </a:moveTo>
                  <a:lnTo>
                    <a:pt x="2325624" y="88391"/>
                  </a:lnTo>
                  <a:lnTo>
                    <a:pt x="176784" y="88391"/>
                  </a:lnTo>
                  <a:lnTo>
                    <a:pt x="176784" y="0"/>
                  </a:lnTo>
                  <a:lnTo>
                    <a:pt x="0" y="176783"/>
                  </a:lnTo>
                  <a:lnTo>
                    <a:pt x="176784" y="353567"/>
                  </a:lnTo>
                  <a:lnTo>
                    <a:pt x="176784" y="265175"/>
                  </a:lnTo>
                  <a:lnTo>
                    <a:pt x="2325624" y="265175"/>
                  </a:lnTo>
                  <a:lnTo>
                    <a:pt x="2325624" y="353567"/>
                  </a:lnTo>
                  <a:lnTo>
                    <a:pt x="2502408" y="176783"/>
                  </a:lnTo>
                  <a:lnTo>
                    <a:pt x="232562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9556" y="3092195"/>
              <a:ext cx="2502535" cy="353695"/>
            </a:xfrm>
            <a:custGeom>
              <a:avLst/>
              <a:gdLst/>
              <a:ahLst/>
              <a:cxnLst/>
              <a:rect l="l" t="t" r="r" b="b"/>
              <a:pathLst>
                <a:path w="2502534" h="353695">
                  <a:moveTo>
                    <a:pt x="0" y="176783"/>
                  </a:moveTo>
                  <a:lnTo>
                    <a:pt x="176784" y="0"/>
                  </a:lnTo>
                  <a:lnTo>
                    <a:pt x="176784" y="88391"/>
                  </a:lnTo>
                  <a:lnTo>
                    <a:pt x="2325624" y="88391"/>
                  </a:lnTo>
                  <a:lnTo>
                    <a:pt x="2325624" y="0"/>
                  </a:lnTo>
                  <a:lnTo>
                    <a:pt x="2502408" y="176783"/>
                  </a:lnTo>
                  <a:lnTo>
                    <a:pt x="2325624" y="353567"/>
                  </a:lnTo>
                  <a:lnTo>
                    <a:pt x="2325624" y="265175"/>
                  </a:lnTo>
                  <a:lnTo>
                    <a:pt x="176784" y="265175"/>
                  </a:lnTo>
                  <a:lnTo>
                    <a:pt x="176784" y="353567"/>
                  </a:lnTo>
                  <a:lnTo>
                    <a:pt x="0" y="176783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56360" y="1716023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4"/>
                  </a:lnTo>
                  <a:lnTo>
                    <a:pt x="3643884" y="3140964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1912" y="3064763"/>
              <a:ext cx="3247390" cy="909955"/>
            </a:xfrm>
            <a:custGeom>
              <a:avLst/>
              <a:gdLst/>
              <a:ahLst/>
              <a:cxnLst/>
              <a:rect l="l" t="t" r="r" b="b"/>
              <a:pathLst>
                <a:path w="3247390" h="909954">
                  <a:moveTo>
                    <a:pt x="554736" y="0"/>
                  </a:moveTo>
                  <a:lnTo>
                    <a:pt x="2511679" y="0"/>
                  </a:lnTo>
                </a:path>
                <a:path w="3247390" h="909954">
                  <a:moveTo>
                    <a:pt x="0" y="909828"/>
                  </a:moveTo>
                  <a:lnTo>
                    <a:pt x="3247009" y="909828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76729" y="5339029"/>
            <a:ext cx="2776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What </a:t>
            </a:r>
            <a:r>
              <a:rPr sz="1800" b="1" dirty="0">
                <a:latin typeface="Times New Roman"/>
                <a:cs typeface="Times New Roman"/>
              </a:rPr>
              <a:t>is </a:t>
            </a:r>
            <a:r>
              <a:rPr sz="1800" b="1" spc="-5" dirty="0">
                <a:latin typeface="Times New Roman"/>
                <a:cs typeface="Times New Roman"/>
              </a:rPr>
              <a:t>found </a:t>
            </a:r>
            <a:r>
              <a:rPr sz="1800" b="1" dirty="0">
                <a:latin typeface="Times New Roman"/>
                <a:cs typeface="Times New Roman"/>
              </a:rPr>
              <a:t>at each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level?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0777" y="5339029"/>
            <a:ext cx="2611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Who consumes </a:t>
            </a:r>
            <a:r>
              <a:rPr sz="1800" b="1" dirty="0">
                <a:latin typeface="Times New Roman"/>
                <a:cs typeface="Times New Roman"/>
              </a:rPr>
              <a:t>each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level?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5479" y="2443048"/>
            <a:ext cx="1482090" cy="2139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rlito"/>
                <a:cs typeface="Carlito"/>
              </a:rPr>
              <a:t>Apps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Carlito"/>
              <a:cs typeface="Carlito"/>
            </a:endParaRPr>
          </a:p>
          <a:p>
            <a:pPr marR="43815" algn="ctr">
              <a:lnSpc>
                <a:spcPct val="100000"/>
              </a:lnSpc>
            </a:pPr>
            <a:r>
              <a:rPr sz="2000" b="1" spc="-10" dirty="0">
                <a:latin typeface="Carlito"/>
                <a:cs typeface="Carlito"/>
              </a:rPr>
              <a:t>Platform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rlito"/>
                <a:cs typeface="Carlito"/>
              </a:rPr>
              <a:t>Infrastructure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51547" y="1716023"/>
            <a:ext cx="3642360" cy="3141345"/>
            <a:chOff x="7051547" y="1716023"/>
            <a:chExt cx="3642360" cy="3141345"/>
          </a:xfrm>
        </p:grpSpPr>
        <p:sp>
          <p:nvSpPr>
            <p:cNvPr id="12" name="object 12"/>
            <p:cNvSpPr/>
            <p:nvPr/>
          </p:nvSpPr>
          <p:spPr>
            <a:xfrm>
              <a:off x="7051547" y="1716023"/>
              <a:ext cx="3642360" cy="3141345"/>
            </a:xfrm>
            <a:custGeom>
              <a:avLst/>
              <a:gdLst/>
              <a:ahLst/>
              <a:cxnLst/>
              <a:rect l="l" t="t" r="r" b="b"/>
              <a:pathLst>
                <a:path w="3642359" h="3141345">
                  <a:moveTo>
                    <a:pt x="3642359" y="0"/>
                  </a:moveTo>
                  <a:lnTo>
                    <a:pt x="0" y="0"/>
                  </a:lnTo>
                  <a:lnTo>
                    <a:pt x="1821179" y="3140964"/>
                  </a:lnTo>
                  <a:lnTo>
                    <a:pt x="36423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70419" y="2531363"/>
              <a:ext cx="3411220" cy="879475"/>
            </a:xfrm>
            <a:custGeom>
              <a:avLst/>
              <a:gdLst/>
              <a:ahLst/>
              <a:cxnLst/>
              <a:rect l="l" t="t" r="r" b="b"/>
              <a:pathLst>
                <a:path w="3411220" h="879475">
                  <a:moveTo>
                    <a:pt x="3410838" y="0"/>
                  </a:moveTo>
                  <a:lnTo>
                    <a:pt x="0" y="0"/>
                  </a:lnTo>
                </a:path>
                <a:path w="3411220" h="879475">
                  <a:moveTo>
                    <a:pt x="3410584" y="879348"/>
                  </a:moveTo>
                  <a:lnTo>
                    <a:pt x="725424" y="879348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8047" y="2017013"/>
            <a:ext cx="1230630" cy="2134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rlito"/>
                <a:cs typeface="Carlito"/>
              </a:rPr>
              <a:t>Users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latin typeface="Carlito"/>
                <a:cs typeface="Carlito"/>
              </a:rPr>
              <a:t>Application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rlito"/>
                <a:cs typeface="Carlito"/>
              </a:rPr>
              <a:t>Developers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Carlito"/>
              <a:cs typeface="Carlito"/>
            </a:endParaRPr>
          </a:p>
          <a:p>
            <a:pPr marL="250825" marR="215900" algn="ctr">
              <a:lnSpc>
                <a:spcPct val="100000"/>
              </a:lnSpc>
              <a:spcBef>
                <a:spcPts val="5"/>
              </a:spcBef>
            </a:pPr>
            <a:r>
              <a:rPr sz="2000" b="1" spc="-25" dirty="0">
                <a:latin typeface="Carlito"/>
                <a:cs typeface="Carlito"/>
              </a:rPr>
              <a:t>S</a:t>
            </a:r>
            <a:r>
              <a:rPr sz="2000" b="1" spc="-15" dirty="0">
                <a:latin typeface="Carlito"/>
                <a:cs typeface="Carlito"/>
              </a:rPr>
              <a:t>y</a:t>
            </a:r>
            <a:r>
              <a:rPr sz="2000" b="1" spc="-20" dirty="0">
                <a:latin typeface="Carlito"/>
                <a:cs typeface="Carlito"/>
              </a:rPr>
              <a:t>s</a:t>
            </a:r>
            <a:r>
              <a:rPr sz="2000" b="1" spc="-25" dirty="0">
                <a:latin typeface="Carlito"/>
                <a:cs typeface="Carlito"/>
              </a:rPr>
              <a:t>t</a:t>
            </a:r>
            <a:r>
              <a:rPr sz="2000" b="1" spc="-5" dirty="0">
                <a:latin typeface="Carlito"/>
                <a:cs typeface="Carlito"/>
              </a:rPr>
              <a:t>em  </a:t>
            </a:r>
            <a:r>
              <a:rPr sz="2000" b="1" dirty="0">
                <a:latin typeface="Carlito"/>
                <a:cs typeface="Carlito"/>
              </a:rPr>
              <a:t>Admin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732519" y="4238244"/>
            <a:ext cx="3177539" cy="2118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8069580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Impact 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714375" marR="201295" indent="-342900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714375" algn="l"/>
                <a:tab pos="715010" algn="l"/>
              </a:tabLst>
            </a:pPr>
            <a:r>
              <a:rPr sz="2000" dirty="0">
                <a:latin typeface="Times New Roman"/>
                <a:cs typeface="Times New Roman"/>
              </a:rPr>
              <a:t>As businesses continue to </a:t>
            </a:r>
            <a:r>
              <a:rPr sz="2000" spc="-5" dirty="0">
                <a:latin typeface="Times New Roman"/>
                <a:cs typeface="Times New Roman"/>
              </a:rPr>
              <a:t>modernize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digitize </a:t>
            </a:r>
            <a:r>
              <a:rPr sz="2000" dirty="0">
                <a:latin typeface="Times New Roman"/>
                <a:cs typeface="Times New Roman"/>
              </a:rPr>
              <a:t>their </a:t>
            </a:r>
            <a:r>
              <a:rPr sz="2000" spc="-5" dirty="0">
                <a:latin typeface="Times New Roman"/>
                <a:cs typeface="Times New Roman"/>
              </a:rPr>
              <a:t>offerings,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  companies </a:t>
            </a:r>
            <a:r>
              <a:rPr sz="2000" dirty="0">
                <a:latin typeface="Times New Roman"/>
                <a:cs typeface="Times New Roman"/>
              </a:rPr>
              <a:t>are turning toward cloud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to handle their software  and data needs. By following the SaaS </a:t>
            </a:r>
            <a:r>
              <a:rPr sz="2000" spc="-5" dirty="0">
                <a:latin typeface="Times New Roman"/>
                <a:cs typeface="Times New Roman"/>
              </a:rPr>
              <a:t>model, companies </a:t>
            </a:r>
            <a:r>
              <a:rPr sz="2000" dirty="0">
                <a:latin typeface="Times New Roman"/>
                <a:cs typeface="Times New Roman"/>
              </a:rPr>
              <a:t>are seeing  faster innovations enabled by deeper </a:t>
            </a:r>
            <a:r>
              <a:rPr sz="2000" spc="-5" dirty="0">
                <a:latin typeface="Times New Roman"/>
                <a:cs typeface="Times New Roman"/>
              </a:rPr>
              <a:t>analytics, </a:t>
            </a:r>
            <a:r>
              <a:rPr sz="2000" dirty="0">
                <a:latin typeface="Times New Roman"/>
                <a:cs typeface="Times New Roman"/>
              </a:rPr>
              <a:t>while reducing the  </a:t>
            </a:r>
            <a:r>
              <a:rPr sz="2000" spc="-5" dirty="0">
                <a:latin typeface="Times New Roman"/>
                <a:cs typeface="Times New Roman"/>
              </a:rPr>
              <a:t>amount </a:t>
            </a:r>
            <a:r>
              <a:rPr sz="2000" dirty="0">
                <a:latin typeface="Times New Roman"/>
                <a:cs typeface="Times New Roman"/>
              </a:rPr>
              <a:t>of space that is required by traditional data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1437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14375" algn="l"/>
                <a:tab pos="715010" algn="l"/>
              </a:tabLst>
            </a:pPr>
            <a:r>
              <a:rPr sz="2000" dirty="0">
                <a:latin typeface="Times New Roman"/>
                <a:cs typeface="Times New Roman"/>
              </a:rPr>
              <a:t>SaaS </a:t>
            </a:r>
            <a:r>
              <a:rPr sz="2000" spc="-5" dirty="0">
                <a:latin typeface="Times New Roman"/>
                <a:cs typeface="Times New Roman"/>
              </a:rPr>
              <a:t>platforms </a:t>
            </a:r>
            <a:r>
              <a:rPr sz="2000" dirty="0">
                <a:latin typeface="Times New Roman"/>
                <a:cs typeface="Times New Roman"/>
              </a:rPr>
              <a:t>are based upon user experience and </a:t>
            </a:r>
            <a:r>
              <a:rPr sz="2000" spc="-10" dirty="0">
                <a:latin typeface="Times New Roman"/>
                <a:cs typeface="Times New Roman"/>
              </a:rPr>
              <a:t>functionality. </a:t>
            </a:r>
            <a:r>
              <a:rPr sz="2000" spc="-20" dirty="0">
                <a:latin typeface="Times New Roman"/>
                <a:cs typeface="Times New Roman"/>
              </a:rPr>
              <a:t>With 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ability </a:t>
            </a:r>
            <a:r>
              <a:rPr sz="2000" dirty="0">
                <a:latin typeface="Times New Roman"/>
                <a:cs typeface="Times New Roman"/>
              </a:rPr>
              <a:t>to incorporate </a:t>
            </a:r>
            <a:r>
              <a:rPr sz="2000" spc="-5" dirty="0">
                <a:latin typeface="Times New Roman"/>
                <a:cs typeface="Times New Roman"/>
              </a:rPr>
              <a:t>real-time analytics, </a:t>
            </a:r>
            <a:r>
              <a:rPr sz="2000" dirty="0">
                <a:latin typeface="Times New Roman"/>
                <a:cs typeface="Times New Roman"/>
              </a:rPr>
              <a:t>businesses can uniquely  </a:t>
            </a:r>
            <a:r>
              <a:rPr sz="2000" spc="-5" dirty="0">
                <a:latin typeface="Times New Roman"/>
                <a:cs typeface="Times New Roman"/>
              </a:rPr>
              <a:t>customize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site </a:t>
            </a:r>
            <a:r>
              <a:rPr sz="2000" dirty="0">
                <a:latin typeface="Times New Roman"/>
                <a:cs typeface="Times New Roman"/>
              </a:rPr>
              <a:t>experience for each </a:t>
            </a:r>
            <a:r>
              <a:rPr sz="2000" spc="-20" dirty="0">
                <a:latin typeface="Times New Roman"/>
                <a:cs typeface="Times New Roman"/>
              </a:rPr>
              <a:t>user. </a:t>
            </a:r>
            <a:r>
              <a:rPr sz="2000" dirty="0">
                <a:latin typeface="Times New Roman"/>
                <a:cs typeface="Times New Roman"/>
              </a:rPr>
              <a:t>Modern SaaS </a:t>
            </a:r>
            <a:r>
              <a:rPr sz="2000" spc="-5" dirty="0">
                <a:latin typeface="Times New Roman"/>
                <a:cs typeface="Times New Roman"/>
              </a:rPr>
              <a:t>platforms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  allow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efficient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scalability.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14375" marR="419734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14375" algn="l"/>
                <a:tab pos="715010" algn="l"/>
              </a:tabLst>
            </a:pPr>
            <a:r>
              <a:rPr sz="2000" dirty="0">
                <a:latin typeface="Times New Roman"/>
                <a:cs typeface="Times New Roman"/>
              </a:rPr>
              <a:t>The adoption of SaaS and cloud-based software is a </a:t>
            </a:r>
            <a:r>
              <a:rPr sz="2000" spc="-5" dirty="0">
                <a:latin typeface="Times New Roman"/>
                <a:cs typeface="Times New Roman"/>
              </a:rPr>
              <a:t>cross-industry  </a:t>
            </a:r>
            <a:r>
              <a:rPr sz="2000" dirty="0">
                <a:latin typeface="Times New Roman"/>
                <a:cs typeface="Times New Roman"/>
              </a:rPr>
              <a:t>phenomenon. Health </a:t>
            </a:r>
            <a:r>
              <a:rPr sz="2000" spc="-5" dirty="0">
                <a:latin typeface="Times New Roman"/>
                <a:cs typeface="Times New Roman"/>
              </a:rPr>
              <a:t>tech, </a:t>
            </a:r>
            <a:r>
              <a:rPr sz="2000" dirty="0">
                <a:latin typeface="Times New Roman"/>
                <a:cs typeface="Times New Roman"/>
              </a:rPr>
              <a:t>fintech, </a:t>
            </a:r>
            <a:r>
              <a:rPr sz="2000" spc="-5" dirty="0">
                <a:latin typeface="Times New Roman"/>
                <a:cs typeface="Times New Roman"/>
              </a:rPr>
              <a:t>retail tech offerings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emerging  </a:t>
            </a:r>
            <a:r>
              <a:rPr sz="2000" dirty="0">
                <a:latin typeface="Times New Roman"/>
                <a:cs typeface="Times New Roman"/>
              </a:rPr>
              <a:t>alongside enterprise applications as a service (e.g., </a:t>
            </a:r>
            <a:r>
              <a:rPr sz="2000" spc="-55" dirty="0">
                <a:latin typeface="Times New Roman"/>
                <a:cs typeface="Times New Roman"/>
              </a:rPr>
              <a:t>ERP, </a:t>
            </a:r>
            <a:r>
              <a:rPr sz="2000" spc="-5" dirty="0">
                <a:latin typeface="Times New Roman"/>
                <a:cs typeface="Times New Roman"/>
              </a:rPr>
              <a:t>CRM, </a:t>
            </a:r>
            <a:r>
              <a:rPr sz="2000" dirty="0">
                <a:latin typeface="Times New Roman"/>
                <a:cs typeface="Times New Roman"/>
              </a:rPr>
              <a:t>HR,  accounting).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319516" y="4294632"/>
            <a:ext cx="3546348" cy="1648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6894195" cy="487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Other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 marL="828675" marR="368935" indent="-45720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828675" algn="l"/>
                <a:tab pos="829310" algn="l"/>
              </a:tabLst>
            </a:pPr>
            <a:r>
              <a:rPr sz="2000" b="1" dirty="0">
                <a:latin typeface="Times New Roman"/>
                <a:cs typeface="Times New Roman"/>
              </a:rPr>
              <a:t>Data as a service </a:t>
            </a:r>
            <a:r>
              <a:rPr sz="2000" b="1" spc="5" dirty="0">
                <a:latin typeface="Times New Roman"/>
                <a:cs typeface="Times New Roman"/>
              </a:rPr>
              <a:t>(DaaS): </a:t>
            </a:r>
            <a:r>
              <a:rPr sz="2000" dirty="0">
                <a:latin typeface="Times New Roman"/>
                <a:cs typeface="Times New Roman"/>
              </a:rPr>
              <a:t>data are stored on cloud and  </a:t>
            </a:r>
            <a:r>
              <a:rPr sz="2000" spc="-5" dirty="0">
                <a:latin typeface="Times New Roman"/>
                <a:cs typeface="Times New Roman"/>
              </a:rPr>
              <a:t>made </a:t>
            </a:r>
            <a:r>
              <a:rPr sz="2000" dirty="0">
                <a:latin typeface="Times New Roman"/>
                <a:cs typeface="Times New Roman"/>
              </a:rPr>
              <a:t>available to users on </a:t>
            </a:r>
            <a:r>
              <a:rPr sz="2000" spc="-5" dirty="0">
                <a:latin typeface="Times New Roman"/>
                <a:cs typeface="Times New Roman"/>
              </a:rPr>
              <a:t>demand </a:t>
            </a:r>
            <a:r>
              <a:rPr sz="2000" dirty="0">
                <a:latin typeface="Times New Roman"/>
                <a:cs typeface="Times New Roman"/>
              </a:rPr>
              <a:t>regardless of their  geographic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location.</a:t>
            </a:r>
            <a:endParaRPr sz="2000">
              <a:latin typeface="Times New Roman"/>
              <a:cs typeface="Times New Roman"/>
            </a:endParaRPr>
          </a:p>
          <a:p>
            <a:pPr marL="892810" indent="-521970"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sz="2000" b="1" dirty="0">
                <a:latin typeface="Times New Roman"/>
                <a:cs typeface="Times New Roman"/>
              </a:rPr>
              <a:t>Desktop as a service </a:t>
            </a:r>
            <a:r>
              <a:rPr sz="2000" dirty="0">
                <a:latin typeface="Times New Roman"/>
                <a:cs typeface="Times New Roman"/>
              </a:rPr>
              <a:t>provides for a virtual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desktop.</a:t>
            </a:r>
            <a:endParaRPr sz="2000">
              <a:latin typeface="Times New Roman"/>
              <a:cs typeface="Times New Roman"/>
            </a:endParaRPr>
          </a:p>
          <a:p>
            <a:pPr marL="828675" marR="881380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sz="2000" b="1" dirty="0">
                <a:latin typeface="Times New Roman"/>
                <a:cs typeface="Times New Roman"/>
              </a:rPr>
              <a:t>Storage as a service (SaaS) </a:t>
            </a:r>
            <a:r>
              <a:rPr sz="2000" dirty="0">
                <a:latin typeface="Times New Roman"/>
                <a:cs typeface="Times New Roman"/>
              </a:rPr>
              <a:t>provides data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  </a:t>
            </a:r>
            <a:r>
              <a:rPr sz="2000" spc="-5" dirty="0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 marL="828675" marR="53975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sz="2000" b="1" spc="-45" dirty="0">
                <a:latin typeface="Times New Roman"/>
                <a:cs typeface="Times New Roman"/>
              </a:rPr>
              <a:t>Test </a:t>
            </a:r>
            <a:r>
              <a:rPr sz="2000" b="1" spc="-5" dirty="0">
                <a:latin typeface="Times New Roman"/>
                <a:cs typeface="Times New Roman"/>
              </a:rPr>
              <a:t>environment </a:t>
            </a:r>
            <a:r>
              <a:rPr sz="2000" b="1" dirty="0">
                <a:latin typeface="Times New Roman"/>
                <a:cs typeface="Times New Roman"/>
              </a:rPr>
              <a:t>as a service: </a:t>
            </a:r>
            <a:r>
              <a:rPr sz="2000" dirty="0">
                <a:latin typeface="Times New Roman"/>
                <a:cs typeface="Times New Roman"/>
              </a:rPr>
              <a:t>we can rent a </a:t>
            </a:r>
            <a:r>
              <a:rPr sz="2000" spc="-5" dirty="0">
                <a:latin typeface="Times New Roman"/>
                <a:cs typeface="Times New Roman"/>
              </a:rPr>
              <a:t>test setup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 quickly </a:t>
            </a:r>
            <a:r>
              <a:rPr sz="2000" spc="-5" dirty="0">
                <a:latin typeface="Times New Roman"/>
                <a:cs typeface="Times New Roman"/>
              </a:rPr>
              <a:t>test </a:t>
            </a:r>
            <a:r>
              <a:rPr sz="2000" spc="5" dirty="0">
                <a:latin typeface="Times New Roman"/>
                <a:cs typeface="Times New Roman"/>
              </a:rPr>
              <a:t>our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 marL="828675" marR="125730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sz="2000" b="1" dirty="0">
                <a:latin typeface="Times New Roman"/>
                <a:cs typeface="Times New Roman"/>
              </a:rPr>
              <a:t>Security as a service (SECaaS): </a:t>
            </a:r>
            <a:r>
              <a:rPr sz="200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can allow </a:t>
            </a:r>
            <a:r>
              <a:rPr sz="2000" dirty="0">
                <a:latin typeface="Times New Roman"/>
                <a:cs typeface="Times New Roman"/>
              </a:rPr>
              <a:t>the cloud  provider to </a:t>
            </a:r>
            <a:r>
              <a:rPr sz="2000" spc="-5" dirty="0">
                <a:latin typeface="Times New Roman"/>
                <a:cs typeface="Times New Roman"/>
              </a:rPr>
              <a:t>take care </a:t>
            </a:r>
            <a:r>
              <a:rPr sz="2000" dirty="0">
                <a:latin typeface="Times New Roman"/>
                <a:cs typeface="Times New Roman"/>
              </a:rPr>
              <a:t>of the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security.</a:t>
            </a:r>
            <a:endParaRPr sz="2000">
              <a:latin typeface="Times New Roman"/>
              <a:cs typeface="Times New Roman"/>
            </a:endParaRPr>
          </a:p>
          <a:p>
            <a:pPr marL="828675" marR="5080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sz="2000" b="1" dirty="0">
                <a:latin typeface="Times New Roman"/>
                <a:cs typeface="Times New Roman"/>
              </a:rPr>
              <a:t>API as a service </a:t>
            </a:r>
            <a:r>
              <a:rPr sz="2000" dirty="0">
                <a:latin typeface="Times New Roman"/>
                <a:cs typeface="Times New Roman"/>
              </a:rPr>
              <a:t>is a SaaS exposed as an API</a:t>
            </a:r>
            <a:r>
              <a:rPr sz="2000" spc="-2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(Application  </a:t>
            </a:r>
            <a:r>
              <a:rPr sz="2000" spc="-5" dirty="0">
                <a:latin typeface="Times New Roman"/>
                <a:cs typeface="Times New Roman"/>
              </a:rPr>
              <a:t>Programming </a:t>
            </a:r>
            <a:r>
              <a:rPr sz="2000" dirty="0">
                <a:latin typeface="Times New Roman"/>
                <a:cs typeface="Times New Roman"/>
              </a:rPr>
              <a:t>Interface). It allows users to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web  services such as </a:t>
            </a:r>
            <a:r>
              <a:rPr sz="2000" spc="5" dirty="0">
                <a:latin typeface="Times New Roman"/>
                <a:cs typeface="Times New Roman"/>
              </a:rPr>
              <a:t>Google </a:t>
            </a:r>
            <a:r>
              <a:rPr sz="2000" spc="-5" dirty="0">
                <a:latin typeface="Times New Roman"/>
                <a:cs typeface="Times New Roman"/>
              </a:rPr>
              <a:t>Maps, </a:t>
            </a:r>
            <a:r>
              <a:rPr sz="2000" dirty="0">
                <a:latin typeface="Times New Roman"/>
                <a:cs typeface="Times New Roman"/>
              </a:rPr>
              <a:t>credit card processing and  payroll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111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8622792" y="4792979"/>
            <a:ext cx="3569207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8990330" cy="424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Delivery Models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Considerations</a:t>
            </a:r>
            <a:endParaRPr sz="2400">
              <a:latin typeface="Times New Roman"/>
              <a:cs typeface="Times New Roman"/>
            </a:endParaRPr>
          </a:p>
          <a:p>
            <a:pPr marL="313055" marR="5080">
              <a:lnSpc>
                <a:spcPct val="100000"/>
              </a:lnSpc>
              <a:spcBef>
                <a:spcPts val="1555"/>
              </a:spcBef>
            </a:pPr>
            <a:r>
              <a:rPr sz="2000" spc="5" dirty="0">
                <a:latin typeface="Times New Roman"/>
                <a:cs typeface="Times New Roman"/>
              </a:rPr>
              <a:t>Due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economies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scale, </a:t>
            </a:r>
            <a:r>
              <a:rPr sz="2000" dirty="0">
                <a:latin typeface="Times New Roman"/>
                <a:cs typeface="Times New Roman"/>
              </a:rPr>
              <a:t>cloud Providers have the potential to </a:t>
            </a:r>
            <a:r>
              <a:rPr sz="2000" spc="-5" dirty="0">
                <a:latin typeface="Times New Roman"/>
                <a:cs typeface="Times New Roman"/>
              </a:rPr>
              <a:t>offer state-of-the-art  </a:t>
            </a: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Ecosystems </a:t>
            </a:r>
            <a:r>
              <a:rPr sz="2000" dirty="0">
                <a:latin typeface="Times New Roman"/>
                <a:cs typeface="Times New Roman"/>
              </a:rPr>
              <a:t>that are </a:t>
            </a:r>
            <a:r>
              <a:rPr sz="2000" spc="-5" dirty="0">
                <a:latin typeface="Times New Roman"/>
                <a:cs typeface="Times New Roman"/>
              </a:rPr>
              <a:t>resilient </a:t>
            </a:r>
            <a:r>
              <a:rPr sz="2000" dirty="0">
                <a:latin typeface="Times New Roman"/>
                <a:cs typeface="Times New Roman"/>
              </a:rPr>
              <a:t>and secure—far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secure than the  environments of </a:t>
            </a:r>
            <a:r>
              <a:rPr sz="2000" spc="-5" dirty="0">
                <a:latin typeface="Times New Roman"/>
                <a:cs typeface="Times New Roman"/>
              </a:rPr>
              <a:t>Consumers </a:t>
            </a:r>
            <a:r>
              <a:rPr sz="2000" spc="5" dirty="0">
                <a:latin typeface="Times New Roman"/>
                <a:cs typeface="Times New Roman"/>
              </a:rPr>
              <a:t>who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their </a:t>
            </a:r>
            <a:r>
              <a:rPr sz="2000" spc="5" dirty="0">
                <a:latin typeface="Times New Roman"/>
                <a:cs typeface="Times New Roman"/>
              </a:rPr>
              <a:t>own </a:t>
            </a:r>
            <a:r>
              <a:rPr sz="2000" spc="-5" dirty="0">
                <a:latin typeface="Times New Roman"/>
                <a:cs typeface="Times New Roman"/>
              </a:rPr>
              <a:t>systems. </a:t>
            </a:r>
            <a:r>
              <a:rPr sz="2000" dirty="0">
                <a:latin typeface="Times New Roman"/>
                <a:cs typeface="Times New Roman"/>
              </a:rPr>
              <a:t>This has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potential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 greatly benefit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 marR="1841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Cloud-based </a:t>
            </a:r>
            <a:r>
              <a:rPr sz="2000" spc="-5" dirty="0">
                <a:latin typeface="Times New Roman"/>
                <a:cs typeface="Times New Roman"/>
              </a:rPr>
              <a:t>information systems </a:t>
            </a:r>
            <a:r>
              <a:rPr sz="2000" dirty="0">
                <a:latin typeface="Times New Roman"/>
                <a:cs typeface="Times New Roman"/>
              </a:rPr>
              <a:t>are exposed to threats that can have adverse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effects  </a:t>
            </a:r>
            <a:r>
              <a:rPr sz="2000" dirty="0">
                <a:latin typeface="Times New Roman"/>
                <a:cs typeface="Times New Roman"/>
              </a:rPr>
              <a:t>on </a:t>
            </a:r>
            <a:r>
              <a:rPr sz="2000" spc="-5" dirty="0">
                <a:latin typeface="Times New Roman"/>
                <a:cs typeface="Times New Roman"/>
              </a:rPr>
              <a:t>organizational </a:t>
            </a:r>
            <a:r>
              <a:rPr sz="2000" dirty="0">
                <a:latin typeface="Times New Roman"/>
                <a:cs typeface="Times New Roman"/>
              </a:rPr>
              <a:t>operations (i.e., </a:t>
            </a:r>
            <a:r>
              <a:rPr sz="2000" spc="-5" dirty="0">
                <a:latin typeface="Times New Roman"/>
                <a:cs typeface="Times New Roman"/>
              </a:rPr>
              <a:t>missions, </a:t>
            </a:r>
            <a:r>
              <a:rPr sz="2000" dirty="0">
                <a:latin typeface="Times New Roman"/>
                <a:cs typeface="Times New Roman"/>
              </a:rPr>
              <a:t>functions, </a:t>
            </a:r>
            <a:r>
              <a:rPr sz="2000" spc="-5" dirty="0">
                <a:latin typeface="Times New Roman"/>
                <a:cs typeface="Times New Roman"/>
              </a:rPr>
              <a:t>image,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reputation),  organizational assets, individuals, </a:t>
            </a:r>
            <a:r>
              <a:rPr sz="2000" dirty="0">
                <a:latin typeface="Times New Roman"/>
                <a:cs typeface="Times New Roman"/>
              </a:rPr>
              <a:t>and other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 marR="47879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Malicious entities </a:t>
            </a:r>
            <a:r>
              <a:rPr sz="2000" dirty="0">
                <a:latin typeface="Times New Roman"/>
                <a:cs typeface="Times New Roman"/>
              </a:rPr>
              <a:t>can exploit both </a:t>
            </a:r>
            <a:r>
              <a:rPr sz="2000" spc="5" dirty="0">
                <a:latin typeface="Times New Roman"/>
                <a:cs typeface="Times New Roman"/>
              </a:rPr>
              <a:t>known </a:t>
            </a:r>
            <a:r>
              <a:rPr sz="2000" dirty="0">
                <a:latin typeface="Times New Roman"/>
                <a:cs typeface="Times New Roman"/>
              </a:rPr>
              <a:t>and unknown </a:t>
            </a:r>
            <a:r>
              <a:rPr sz="2000" spc="-5" dirty="0">
                <a:latin typeface="Times New Roman"/>
                <a:cs typeface="Times New Roman"/>
              </a:rPr>
              <a:t>vulnerabilities </a:t>
            </a:r>
            <a:r>
              <a:rPr sz="2000" dirty="0">
                <a:latin typeface="Times New Roman"/>
                <a:cs typeface="Times New Roman"/>
              </a:rPr>
              <a:t>to  </a:t>
            </a:r>
            <a:r>
              <a:rPr sz="2000" spc="-5" dirty="0">
                <a:latin typeface="Times New Roman"/>
                <a:cs typeface="Times New Roman"/>
              </a:rPr>
              <a:t>compromise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confidentiality, </a:t>
            </a:r>
            <a:r>
              <a:rPr sz="2000" spc="-15" dirty="0">
                <a:latin typeface="Times New Roman"/>
                <a:cs typeface="Times New Roman"/>
              </a:rPr>
              <a:t>integrity,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availability </a:t>
            </a:r>
            <a:r>
              <a:rPr sz="2000" dirty="0">
                <a:latin typeface="Times New Roman"/>
                <a:cs typeface="Times New Roman"/>
              </a:rPr>
              <a:t>of the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  processed, stored, or </a:t>
            </a:r>
            <a:r>
              <a:rPr sz="2000" spc="-5" dirty="0">
                <a:latin typeface="Times New Roman"/>
                <a:cs typeface="Times New Roman"/>
              </a:rPr>
              <a:t>transmitted </a:t>
            </a:r>
            <a:r>
              <a:rPr sz="2000" dirty="0">
                <a:latin typeface="Times New Roman"/>
                <a:cs typeface="Times New Roman"/>
              </a:rPr>
              <a:t>by those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6505" y="5669076"/>
            <a:ext cx="810577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There are </a:t>
            </a:r>
            <a:r>
              <a:rPr sz="2000" spc="-5" dirty="0">
                <a:latin typeface="Times New Roman"/>
                <a:cs typeface="Times New Roman"/>
              </a:rPr>
              <a:t>many types </a:t>
            </a:r>
            <a:r>
              <a:rPr sz="2000" dirty="0">
                <a:latin typeface="Times New Roman"/>
                <a:cs typeface="Times New Roman"/>
              </a:rPr>
              <a:t>of risk that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need to address: program  </a:t>
            </a:r>
            <a:r>
              <a:rPr sz="2000" spc="-5" dirty="0">
                <a:latin typeface="Times New Roman"/>
                <a:cs typeface="Times New Roman"/>
              </a:rPr>
              <a:t>management, investment, </a:t>
            </a:r>
            <a:r>
              <a:rPr sz="2000" dirty="0">
                <a:latin typeface="Times New Roman"/>
                <a:cs typeface="Times New Roman"/>
              </a:rPr>
              <a:t>budget, </a:t>
            </a:r>
            <a:r>
              <a:rPr sz="2000" spc="-5" dirty="0">
                <a:latin typeface="Times New Roman"/>
                <a:cs typeface="Times New Roman"/>
              </a:rPr>
              <a:t>legal </a:t>
            </a:r>
            <a:r>
              <a:rPr sz="2000" spc="-20" dirty="0">
                <a:latin typeface="Times New Roman"/>
                <a:cs typeface="Times New Roman"/>
              </a:rPr>
              <a:t>liability, safety, </a:t>
            </a:r>
            <a:r>
              <a:rPr sz="2000" spc="-15" dirty="0">
                <a:latin typeface="Times New Roman"/>
                <a:cs typeface="Times New Roman"/>
              </a:rPr>
              <a:t>inventory, </a:t>
            </a:r>
            <a:r>
              <a:rPr sz="2000" dirty="0">
                <a:latin typeface="Times New Roman"/>
                <a:cs typeface="Times New Roman"/>
              </a:rPr>
              <a:t>supply chain,  </a:t>
            </a:r>
            <a:r>
              <a:rPr sz="2000" spc="-15" dirty="0">
                <a:latin typeface="Times New Roman"/>
                <a:cs typeface="Times New Roman"/>
              </a:rPr>
              <a:t>security,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113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4292600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0"/>
              <a:tabLst>
                <a:tab pos="807085" algn="l"/>
                <a:tab pos="807720" algn="l"/>
                <a:tab pos="4215130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10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0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Storage as 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Software as 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506095"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spc="-5" dirty="0">
                <a:latin typeface="Times New Roman"/>
                <a:cs typeface="Times New Roman"/>
              </a:rPr>
              <a:t>Software </a:t>
            </a:r>
            <a:r>
              <a:rPr sz="2000" b="1" dirty="0">
                <a:latin typeface="Times New Roman"/>
                <a:cs typeface="Times New Roman"/>
              </a:rPr>
              <a:t>as a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114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8606790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1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1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5" dirty="0">
                <a:latin typeface="Times New Roman"/>
                <a:cs typeface="Times New Roman"/>
              </a:rPr>
              <a:t>Employees </a:t>
            </a:r>
            <a:r>
              <a:rPr sz="2000" dirty="0">
                <a:latin typeface="Times New Roman"/>
                <a:cs typeface="Times New Roman"/>
              </a:rPr>
              <a:t>from </a:t>
            </a:r>
            <a:r>
              <a:rPr sz="2000" spc="-5" dirty="0">
                <a:latin typeface="Times New Roman"/>
                <a:cs typeface="Times New Roman"/>
              </a:rPr>
              <a:t>different </a:t>
            </a:r>
            <a:r>
              <a:rPr sz="2000" dirty="0">
                <a:latin typeface="Times New Roman"/>
                <a:cs typeface="Times New Roman"/>
              </a:rPr>
              <a:t>geographical locations to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collaborate.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Create virtual </a:t>
            </a:r>
            <a:r>
              <a:rPr sz="2000" spc="-5" dirty="0">
                <a:latin typeface="Times New Roman"/>
                <a:cs typeface="Times New Roman"/>
              </a:rPr>
              <a:t>machines </a:t>
            </a:r>
            <a:r>
              <a:rPr sz="2000" dirty="0">
                <a:latin typeface="Times New Roman"/>
                <a:cs typeface="Times New Roman"/>
              </a:rPr>
              <a:t>on the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Employees </a:t>
            </a:r>
            <a:r>
              <a:rPr sz="2000" b="1" spc="-10" dirty="0">
                <a:latin typeface="Times New Roman"/>
                <a:cs typeface="Times New Roman"/>
              </a:rPr>
              <a:t>from </a:t>
            </a:r>
            <a:r>
              <a:rPr sz="2000" b="1" spc="-5" dirty="0">
                <a:latin typeface="Times New Roman"/>
                <a:cs typeface="Times New Roman"/>
              </a:rPr>
              <a:t>different </a:t>
            </a:r>
            <a:r>
              <a:rPr sz="2000" b="1" dirty="0">
                <a:latin typeface="Times New Roman"/>
                <a:cs typeface="Times New Roman"/>
              </a:rPr>
              <a:t>geographical locations to</a:t>
            </a:r>
            <a:r>
              <a:rPr sz="2000" b="1" spc="-1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collaborate.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115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8388350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2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Data security risk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2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The way an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uses the cloud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app.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way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service </a:t>
            </a:r>
            <a:r>
              <a:rPr sz="2000" dirty="0">
                <a:latin typeface="Times New Roman"/>
                <a:cs typeface="Times New Roman"/>
              </a:rPr>
              <a:t>provider handles the </a:t>
            </a:r>
            <a:r>
              <a:rPr sz="2000" spc="-15" dirty="0">
                <a:latin typeface="Times New Roman"/>
                <a:cs typeface="Times New Roman"/>
              </a:rPr>
              <a:t>organization’s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The </a:t>
            </a:r>
            <a:r>
              <a:rPr sz="2000" b="1" spc="-5" dirty="0">
                <a:latin typeface="Times New Roman"/>
                <a:cs typeface="Times New Roman"/>
              </a:rPr>
              <a:t>way </a:t>
            </a:r>
            <a:r>
              <a:rPr sz="2000" b="1" dirty="0">
                <a:latin typeface="Times New Roman"/>
                <a:cs typeface="Times New Roman"/>
              </a:rPr>
              <a:t>the </a:t>
            </a:r>
            <a:r>
              <a:rPr sz="2000" b="1" spc="-5" dirty="0">
                <a:latin typeface="Times New Roman"/>
                <a:cs typeface="Times New Roman"/>
              </a:rPr>
              <a:t>service provider handles </a:t>
            </a:r>
            <a:r>
              <a:rPr sz="2000" b="1" dirty="0">
                <a:latin typeface="Times New Roman"/>
                <a:cs typeface="Times New Roman"/>
              </a:rPr>
              <a:t>the </a:t>
            </a:r>
            <a:r>
              <a:rPr sz="2000" b="1" spc="-10" dirty="0">
                <a:latin typeface="Times New Roman"/>
                <a:cs typeface="Times New Roman"/>
              </a:rPr>
              <a:t>organization’s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116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4586605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3"/>
              <a:tabLst>
                <a:tab pos="807085" algn="l"/>
                <a:tab pos="807720" algn="l"/>
                <a:tab pos="226695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is an </a:t>
            </a:r>
            <a:r>
              <a:rPr sz="2000" spc="-5" dirty="0">
                <a:latin typeface="Times New Roman"/>
                <a:cs typeface="Times New Roman"/>
              </a:rPr>
              <a:t>example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3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U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MS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UcPeriod"/>
              <a:tabLst>
                <a:tab pos="1264285" algn="l"/>
                <a:tab pos="1264920" algn="l"/>
              </a:tabLst>
            </a:pP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Office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117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10450195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4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Salesforce.com is a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social </a:t>
            </a:r>
            <a:r>
              <a:rPr sz="2000" dirty="0">
                <a:latin typeface="Times New Roman"/>
                <a:cs typeface="Times New Roman"/>
              </a:rPr>
              <a:t>enterprise storage as a service (SaaS)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4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20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118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6669405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5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Cloud applications are </a:t>
            </a:r>
            <a:r>
              <a:rPr sz="2000" spc="-5" dirty="0">
                <a:latin typeface="Times New Roman"/>
                <a:cs typeface="Times New Roman"/>
              </a:rPr>
              <a:t>utilized </a:t>
            </a:r>
            <a:r>
              <a:rPr sz="2000" dirty="0">
                <a:latin typeface="Times New Roman"/>
                <a:cs typeface="Times New Roman"/>
              </a:rPr>
              <a:t>by application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5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20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33354" cy="4715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7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3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779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ts val="2155"/>
                        </a:lnSpc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https://azure.microsoft.com/en-in/overview/what-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ts val="2115"/>
                        </a:lnSpc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is-saas/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gives an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overwiew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about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278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3619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https://www.workbooks.com/blog/benefits-of- </a:t>
                      </a:r>
                      <a:r>
                        <a:rPr sz="1800" spc="-5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 the benefits of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2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Risks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4191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https://www.identropy.com/blog/IAM- </a:t>
                      </a:r>
                      <a:r>
                        <a:rPr sz="1800" spc="-1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blog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bid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97683/</a:t>
                      </a:r>
                      <a:r>
                        <a:rPr sz="1800" u="sng" spc="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4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-SaaS-Risk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-Ev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</a:t>
                      </a:r>
                      <a:r>
                        <a:rPr sz="1800" u="sng" spc="1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y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-C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-Need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to-Know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67119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explains the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risks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 be  considered when opting for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services.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9054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Office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65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https://www.wroffy.com/introduction-office-365- </a:t>
                      </a:r>
                      <a:r>
                        <a:rPr sz="1800" spc="-1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amazing-features/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55054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 the features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 benefits of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25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Google G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018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25654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blog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am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av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o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m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/2016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09/30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sz="1800" u="sng" spc="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g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-sui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review/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7175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228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aboutte apps Google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 suite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offers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2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Evaluating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https://searchcloudapplications.techtarget.com/tip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8745" marR="134620">
                        <a:lnSpc>
                          <a:spcPct val="100000"/>
                        </a:lnSpc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/Evaluating-SaaS-providers-Uncovering-vendor- </a:t>
                      </a:r>
                      <a:r>
                        <a:rPr sz="1800" spc="-5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weaknesses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presents the evaluating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criteria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from the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perspective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621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Document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9232" y="1267967"/>
            <a:ext cx="513588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119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378964" y="2031492"/>
            <a:ext cx="7519416" cy="4088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5347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Traditional </a:t>
            </a:r>
            <a:r>
              <a:rPr sz="2400" b="1" dirty="0">
                <a:latin typeface="Times New Roman"/>
                <a:cs typeface="Times New Roman"/>
              </a:rPr>
              <a:t>IT vs. </a:t>
            </a: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87167" y="1286255"/>
            <a:ext cx="553212" cy="48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Video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120</a:t>
            </a:fld>
            <a:endParaRPr sz="12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33990" cy="3077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779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https://www.youtube.com/watch?v=zqABiwIjqPU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5890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video gives an overview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about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278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https://www.youtube.com/watch?v=j4jHIMhijNA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13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 marR="8382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video explains the benefits</a:t>
                      </a:r>
                      <a:r>
                        <a:rPr sz="18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risks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2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Office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https://www.youtube.com/watch?v=ondmRYEKWcM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video explains the features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benefits of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621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Google G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65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https://www.youtube.com/watch?v=jMWrsRNveSI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526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 marR="46863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gives an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introduction  about Google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121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9992995" cy="3332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Assignment</a:t>
            </a:r>
            <a:endParaRPr sz="2400">
              <a:latin typeface="Times New Roman"/>
              <a:cs typeface="Times New Roman"/>
            </a:endParaRPr>
          </a:p>
          <a:p>
            <a:pPr marL="320675">
              <a:lnSpc>
                <a:spcPct val="100000"/>
              </a:lnSpc>
              <a:spcBef>
                <a:spcPts val="1555"/>
              </a:spcBef>
            </a:pP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need to answer below </a:t>
            </a:r>
            <a:r>
              <a:rPr sz="2000" spc="-5" dirty="0">
                <a:latin typeface="Times New Roman"/>
                <a:cs typeface="Times New Roman"/>
              </a:rPr>
              <a:t>sets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problem. </a:t>
            </a:r>
            <a:r>
              <a:rPr sz="2000" dirty="0">
                <a:latin typeface="Times New Roman"/>
                <a:cs typeface="Times New Roman"/>
              </a:rPr>
              <a:t>These </a:t>
            </a:r>
            <a:r>
              <a:rPr sz="2000" spc="-5" dirty="0">
                <a:latin typeface="Times New Roman"/>
                <a:cs typeface="Times New Roman"/>
              </a:rPr>
              <a:t>sets </a:t>
            </a:r>
            <a:r>
              <a:rPr sz="2000" dirty="0">
                <a:latin typeface="Times New Roman"/>
                <a:cs typeface="Times New Roman"/>
              </a:rPr>
              <a:t>of questions are </a:t>
            </a:r>
            <a:r>
              <a:rPr sz="2000" spc="-5" dirty="0">
                <a:latin typeface="Times New Roman"/>
                <a:cs typeface="Times New Roman"/>
              </a:rPr>
              <a:t>meant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testing </a:t>
            </a:r>
            <a:r>
              <a:rPr sz="2000" dirty="0">
                <a:latin typeface="Times New Roman"/>
                <a:cs typeface="Times New Roman"/>
              </a:rPr>
              <a:t>unit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sz="2000" dirty="0">
                <a:latin typeface="Times New Roman"/>
                <a:cs typeface="Times New Roman"/>
              </a:rPr>
              <a:t>Explain the </a:t>
            </a:r>
            <a:r>
              <a:rPr sz="2000" spc="-5" dirty="0">
                <a:latin typeface="Times New Roman"/>
                <a:cs typeface="Times New Roman"/>
              </a:rPr>
              <a:t>different </a:t>
            </a:r>
            <a:r>
              <a:rPr sz="2000" dirty="0">
                <a:latin typeface="Times New Roman"/>
                <a:cs typeface="Times New Roman"/>
              </a:rPr>
              <a:t>cloud delivery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Compare </a:t>
            </a:r>
            <a:r>
              <a:rPr sz="2000" dirty="0">
                <a:latin typeface="Times New Roman"/>
                <a:cs typeface="Times New Roman"/>
              </a:rPr>
              <a:t>IaaS 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sz="2000" spc="-5" dirty="0">
                <a:latin typeface="Times New Roman"/>
                <a:cs typeface="Times New Roman"/>
              </a:rPr>
              <a:t>List </a:t>
            </a:r>
            <a:r>
              <a:rPr sz="2000" dirty="0">
                <a:latin typeface="Times New Roman"/>
                <a:cs typeface="Times New Roman"/>
              </a:rPr>
              <a:t>the benefits and risks of IaaS, PaaS, and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35075" algn="l"/>
                <a:tab pos="1235710" algn="l"/>
              </a:tabLst>
            </a:pPr>
            <a:r>
              <a:rPr sz="2000" dirty="0">
                <a:latin typeface="Times New Roman"/>
                <a:cs typeface="Times New Roman"/>
              </a:rPr>
              <a:t>Discuss the </a:t>
            </a:r>
            <a:r>
              <a:rPr sz="2000" spc="-5" dirty="0">
                <a:latin typeface="Times New Roman"/>
                <a:cs typeface="Times New Roman"/>
              </a:rPr>
              <a:t>impact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sz="2000" dirty="0">
                <a:latin typeface="Times New Roman"/>
                <a:cs typeface="Times New Roman"/>
              </a:rPr>
              <a:t>Explain the criteria to be </a:t>
            </a:r>
            <a:r>
              <a:rPr sz="2000" spc="-5" dirty="0">
                <a:latin typeface="Times New Roman"/>
                <a:cs typeface="Times New Roman"/>
              </a:rPr>
              <a:t>considered </a:t>
            </a:r>
            <a:r>
              <a:rPr sz="2000" dirty="0">
                <a:latin typeface="Times New Roman"/>
                <a:cs typeface="Times New Roman"/>
              </a:rPr>
              <a:t>for evaluating </a:t>
            </a:r>
            <a:r>
              <a:rPr sz="2000" spc="-5" dirty="0">
                <a:latin typeface="Times New Roman"/>
                <a:cs typeface="Times New Roman"/>
              </a:rPr>
              <a:t>SaaS </a:t>
            </a:r>
            <a:r>
              <a:rPr sz="2000" dirty="0">
                <a:latin typeface="Times New Roman"/>
                <a:cs typeface="Times New Roman"/>
              </a:rPr>
              <a:t>from </a:t>
            </a:r>
            <a:r>
              <a:rPr sz="2000" spc="-5" dirty="0">
                <a:latin typeface="Times New Roman"/>
                <a:cs typeface="Times New Roman"/>
              </a:rPr>
              <a:t>vendor’s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perspective.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sz="2000" dirty="0">
                <a:latin typeface="Times New Roman"/>
                <a:cs typeface="Times New Roman"/>
              </a:rPr>
              <a:t>Explain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spc="-5" dirty="0">
                <a:latin typeface="Times New Roman"/>
                <a:cs typeface="Times New Roman"/>
              </a:rPr>
              <a:t>Salesforce.com </a:t>
            </a:r>
            <a:r>
              <a:rPr sz="2000" dirty="0">
                <a:latin typeface="Times New Roman"/>
                <a:cs typeface="Times New Roman"/>
              </a:rPr>
              <a:t>can help business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growth.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sz="2000" dirty="0">
                <a:latin typeface="Times New Roman"/>
                <a:cs typeface="Times New Roman"/>
              </a:rPr>
              <a:t>Explain the </a:t>
            </a:r>
            <a:r>
              <a:rPr sz="2000" spc="-5" dirty="0">
                <a:latin typeface="Times New Roman"/>
                <a:cs typeface="Times New Roman"/>
              </a:rPr>
              <a:t>importance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spc="5" dirty="0">
                <a:latin typeface="Times New Roman"/>
                <a:cs typeface="Times New Roman"/>
              </a:rPr>
              <a:t>365 </a:t>
            </a:r>
            <a:r>
              <a:rPr sz="2000" dirty="0">
                <a:latin typeface="Times New Roman"/>
                <a:cs typeface="Times New Roman"/>
              </a:rPr>
              <a:t>over desktop Ms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suite.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313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Summary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1809114"/>
            <a:ext cx="10211435" cy="4949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107314" indent="-28702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720" algn="l"/>
              </a:tabLst>
            </a:pPr>
            <a:r>
              <a:rPr sz="1700" spc="-5" dirty="0">
                <a:latin typeface="Times New Roman"/>
                <a:cs typeface="Times New Roman"/>
              </a:rPr>
              <a:t>Infrastructure </a:t>
            </a:r>
            <a:r>
              <a:rPr sz="1700" dirty="0">
                <a:latin typeface="Times New Roman"/>
                <a:cs typeface="Times New Roman"/>
              </a:rPr>
              <a:t>as a </a:t>
            </a:r>
            <a:r>
              <a:rPr sz="1700" spc="-5" dirty="0">
                <a:latin typeface="Times New Roman"/>
                <a:cs typeface="Times New Roman"/>
              </a:rPr>
              <a:t>service (IaaS) is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form </a:t>
            </a:r>
            <a:r>
              <a:rPr sz="1700" dirty="0">
                <a:latin typeface="Times New Roman"/>
                <a:cs typeface="Times New Roman"/>
              </a:rPr>
              <a:t>of cloud </a:t>
            </a:r>
            <a:r>
              <a:rPr sz="1700" spc="-5" dirty="0">
                <a:latin typeface="Times New Roman"/>
                <a:cs typeface="Times New Roman"/>
              </a:rPr>
              <a:t>computing </a:t>
            </a:r>
            <a:r>
              <a:rPr sz="1700" dirty="0">
                <a:latin typeface="Times New Roman"/>
                <a:cs typeface="Times New Roman"/>
              </a:rPr>
              <a:t>that provides </a:t>
            </a:r>
            <a:r>
              <a:rPr sz="1700" spc="-5" dirty="0">
                <a:latin typeface="Times New Roman"/>
                <a:cs typeface="Times New Roman"/>
              </a:rPr>
              <a:t>virtualized </a:t>
            </a:r>
            <a:r>
              <a:rPr sz="1700" dirty="0">
                <a:latin typeface="Times New Roman"/>
                <a:cs typeface="Times New Roman"/>
              </a:rPr>
              <a:t>computing resources over  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internet.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700" spc="-5" dirty="0">
                <a:latin typeface="Times New Roman"/>
                <a:cs typeface="Times New Roman"/>
              </a:rPr>
              <a:t>Infrastructure </a:t>
            </a:r>
            <a:r>
              <a:rPr sz="1700" dirty="0">
                <a:latin typeface="Times New Roman"/>
                <a:cs typeface="Times New Roman"/>
              </a:rPr>
              <a:t>as a Service </a:t>
            </a:r>
            <a:r>
              <a:rPr sz="1700" spc="-5" dirty="0">
                <a:latin typeface="Times New Roman"/>
                <a:cs typeface="Times New Roman"/>
              </a:rPr>
              <a:t>is also called </a:t>
            </a:r>
            <a:r>
              <a:rPr sz="1700" dirty="0">
                <a:latin typeface="Times New Roman"/>
                <a:cs typeface="Times New Roman"/>
              </a:rPr>
              <a:t>Hardware as a Service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(HaaS).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700" spc="-10" dirty="0">
                <a:latin typeface="Times New Roman"/>
                <a:cs typeface="Times New Roman"/>
              </a:rPr>
              <a:t>Virtualization </a:t>
            </a:r>
            <a:r>
              <a:rPr sz="1700" spc="-5" dirty="0">
                <a:latin typeface="Times New Roman"/>
                <a:cs typeface="Times New Roman"/>
              </a:rPr>
              <a:t>is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fundamental </a:t>
            </a:r>
            <a:r>
              <a:rPr sz="1700" dirty="0">
                <a:latin typeface="Times New Roman"/>
                <a:cs typeface="Times New Roman"/>
              </a:rPr>
              <a:t>mechanism for </a:t>
            </a:r>
            <a:r>
              <a:rPr sz="1700" spc="-5" dirty="0">
                <a:latin typeface="Times New Roman"/>
                <a:cs typeface="Times New Roman"/>
              </a:rPr>
              <a:t>delivering cloud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services.</a:t>
            </a:r>
            <a:endParaRPr sz="1700">
              <a:latin typeface="Times New Roman"/>
              <a:cs typeface="Times New Roman"/>
            </a:endParaRPr>
          </a:p>
          <a:p>
            <a:pPr marL="299085" marR="17907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700" dirty="0">
                <a:latin typeface="Times New Roman"/>
                <a:cs typeface="Times New Roman"/>
              </a:rPr>
              <a:t>A hypervisor </a:t>
            </a:r>
            <a:r>
              <a:rPr sz="1700" spc="-5" dirty="0">
                <a:latin typeface="Times New Roman"/>
                <a:cs typeface="Times New Roman"/>
              </a:rPr>
              <a:t>is </a:t>
            </a:r>
            <a:r>
              <a:rPr sz="1700" dirty="0">
                <a:latin typeface="Times New Roman"/>
                <a:cs typeface="Times New Roman"/>
              </a:rPr>
              <a:t>an </a:t>
            </a:r>
            <a:r>
              <a:rPr sz="1700" spc="-5" dirty="0">
                <a:latin typeface="Times New Roman"/>
                <a:cs typeface="Times New Roman"/>
              </a:rPr>
              <a:t>operating system, which </a:t>
            </a:r>
            <a:r>
              <a:rPr sz="1700" dirty="0">
                <a:latin typeface="Times New Roman"/>
                <a:cs typeface="Times New Roman"/>
              </a:rPr>
              <a:t>makes </a:t>
            </a:r>
            <a:r>
              <a:rPr sz="1700" spc="-5" dirty="0">
                <a:latin typeface="Times New Roman"/>
                <a:cs typeface="Times New Roman"/>
              </a:rPr>
              <a:t>things </a:t>
            </a:r>
            <a:r>
              <a:rPr sz="1700" dirty="0">
                <a:latin typeface="Times New Roman"/>
                <a:cs typeface="Times New Roman"/>
              </a:rPr>
              <a:t>happen </a:t>
            </a:r>
            <a:r>
              <a:rPr sz="1700" spc="-5" dirty="0">
                <a:latin typeface="Times New Roman"/>
                <a:cs typeface="Times New Roman"/>
              </a:rPr>
              <a:t>in </a:t>
            </a:r>
            <a:r>
              <a:rPr sz="1700" dirty="0">
                <a:latin typeface="Times New Roman"/>
                <a:cs typeface="Times New Roman"/>
              </a:rPr>
              <a:t>an </a:t>
            </a:r>
            <a:r>
              <a:rPr sz="1700" spc="-5" dirty="0">
                <a:latin typeface="Times New Roman"/>
                <a:cs typeface="Times New Roman"/>
              </a:rPr>
              <a:t>orderly </a:t>
            </a:r>
            <a:r>
              <a:rPr sz="1700" spc="-15" dirty="0">
                <a:latin typeface="Times New Roman"/>
                <a:cs typeface="Times New Roman"/>
              </a:rPr>
              <a:t>manner. </a:t>
            </a:r>
            <a:r>
              <a:rPr sz="1700" dirty="0">
                <a:latin typeface="Times New Roman"/>
                <a:cs typeface="Times New Roman"/>
              </a:rPr>
              <a:t>The hypervisor </a:t>
            </a:r>
            <a:r>
              <a:rPr sz="1700" spc="-5" dirty="0">
                <a:latin typeface="Times New Roman"/>
                <a:cs typeface="Times New Roman"/>
              </a:rPr>
              <a:t>sits </a:t>
            </a:r>
            <a:r>
              <a:rPr sz="1700" dirty="0">
                <a:latin typeface="Times New Roman"/>
                <a:cs typeface="Times New Roman"/>
              </a:rPr>
              <a:t>at</a:t>
            </a:r>
            <a:r>
              <a:rPr sz="1700" spc="-1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 lowest </a:t>
            </a:r>
            <a:r>
              <a:rPr sz="1700" spc="-5" dirty="0">
                <a:latin typeface="Times New Roman"/>
                <a:cs typeface="Times New Roman"/>
              </a:rPr>
              <a:t>levels </a:t>
            </a:r>
            <a:r>
              <a:rPr sz="1700" dirty="0">
                <a:latin typeface="Times New Roman"/>
                <a:cs typeface="Times New Roman"/>
              </a:rPr>
              <a:t>of the hardware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environment.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container is </a:t>
            </a:r>
            <a:r>
              <a:rPr sz="1700" dirty="0">
                <a:latin typeface="Times New Roman"/>
                <a:cs typeface="Times New Roman"/>
              </a:rPr>
              <a:t>designed </a:t>
            </a:r>
            <a:r>
              <a:rPr sz="1700" spc="-5" dirty="0">
                <a:latin typeface="Times New Roman"/>
                <a:cs typeface="Times New Roman"/>
              </a:rPr>
              <a:t>to virtualize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single application instead </a:t>
            </a:r>
            <a:r>
              <a:rPr sz="1700" dirty="0">
                <a:latin typeface="Times New Roman"/>
                <a:cs typeface="Times New Roman"/>
              </a:rPr>
              <a:t>of the </a:t>
            </a:r>
            <a:r>
              <a:rPr sz="1700" spc="-5" dirty="0">
                <a:latin typeface="Times New Roman"/>
                <a:cs typeface="Times New Roman"/>
              </a:rPr>
              <a:t>entire operating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system.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service </a:t>
            </a:r>
            <a:r>
              <a:rPr sz="1700" dirty="0">
                <a:latin typeface="Times New Roman"/>
                <a:cs typeface="Times New Roman"/>
              </a:rPr>
              <a:t>level agreement (SLA) </a:t>
            </a:r>
            <a:r>
              <a:rPr sz="1700" spc="-5" dirty="0">
                <a:latin typeface="Times New Roman"/>
                <a:cs typeface="Times New Roman"/>
              </a:rPr>
              <a:t>is </a:t>
            </a:r>
            <a:r>
              <a:rPr sz="1700" dirty="0">
                <a:latin typeface="Times New Roman"/>
                <a:cs typeface="Times New Roman"/>
              </a:rPr>
              <a:t>a contract between a </a:t>
            </a:r>
            <a:r>
              <a:rPr sz="1700" spc="-5" dirty="0">
                <a:latin typeface="Times New Roman"/>
                <a:cs typeface="Times New Roman"/>
              </a:rPr>
              <a:t>service </a:t>
            </a:r>
            <a:r>
              <a:rPr sz="1700" dirty="0">
                <a:latin typeface="Times New Roman"/>
                <a:cs typeface="Times New Roman"/>
              </a:rPr>
              <a:t>provider </a:t>
            </a:r>
            <a:r>
              <a:rPr sz="1700" spc="-5" dirty="0">
                <a:latin typeface="Times New Roman"/>
                <a:cs typeface="Times New Roman"/>
              </a:rPr>
              <a:t>(either internal </a:t>
            </a:r>
            <a:r>
              <a:rPr sz="1700" dirty="0">
                <a:latin typeface="Times New Roman"/>
                <a:cs typeface="Times New Roman"/>
              </a:rPr>
              <a:t>or </a:t>
            </a:r>
            <a:r>
              <a:rPr sz="1700" spc="-5" dirty="0">
                <a:latin typeface="Times New Roman"/>
                <a:cs typeface="Times New Roman"/>
              </a:rPr>
              <a:t>external) </a:t>
            </a:r>
            <a:r>
              <a:rPr sz="1700" dirty="0">
                <a:latin typeface="Times New Roman"/>
                <a:cs typeface="Times New Roman"/>
              </a:rPr>
              <a:t>and the</a:t>
            </a:r>
            <a:r>
              <a:rPr sz="1700" spc="-22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end</a:t>
            </a:r>
            <a:endParaRPr sz="17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user </a:t>
            </a:r>
            <a:r>
              <a:rPr sz="1700" spc="-5" dirty="0">
                <a:latin typeface="Times New Roman"/>
                <a:cs typeface="Times New Roman"/>
              </a:rPr>
              <a:t>that defines the </a:t>
            </a:r>
            <a:r>
              <a:rPr sz="1700" dirty="0">
                <a:latin typeface="Times New Roman"/>
                <a:cs typeface="Times New Roman"/>
              </a:rPr>
              <a:t>level of </a:t>
            </a:r>
            <a:r>
              <a:rPr sz="1700" spc="-5" dirty="0">
                <a:latin typeface="Times New Roman"/>
                <a:cs typeface="Times New Roman"/>
              </a:rPr>
              <a:t>service </a:t>
            </a:r>
            <a:r>
              <a:rPr sz="1700" dirty="0">
                <a:latin typeface="Times New Roman"/>
                <a:cs typeface="Times New Roman"/>
              </a:rPr>
              <a:t>expected from </a:t>
            </a:r>
            <a:r>
              <a:rPr sz="1700" spc="-5" dirty="0">
                <a:latin typeface="Times New Roman"/>
                <a:cs typeface="Times New Roman"/>
              </a:rPr>
              <a:t>the service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provider.</a:t>
            </a:r>
            <a:endParaRPr sz="1700">
              <a:latin typeface="Times New Roman"/>
              <a:cs typeface="Times New Roman"/>
            </a:endParaRPr>
          </a:p>
          <a:p>
            <a:pPr marL="299085" marR="128270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virtual private cloud </a:t>
            </a:r>
            <a:r>
              <a:rPr sz="1700" dirty="0">
                <a:latin typeface="Times New Roman"/>
                <a:cs typeface="Times New Roman"/>
              </a:rPr>
              <a:t>(VPC) </a:t>
            </a:r>
            <a:r>
              <a:rPr sz="1700" spc="-5" dirty="0">
                <a:latin typeface="Times New Roman"/>
                <a:cs typeface="Times New Roman"/>
              </a:rPr>
              <a:t>is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hybrid </a:t>
            </a:r>
            <a:r>
              <a:rPr sz="1700" dirty="0">
                <a:latin typeface="Times New Roman"/>
                <a:cs typeface="Times New Roman"/>
              </a:rPr>
              <a:t>model of </a:t>
            </a:r>
            <a:r>
              <a:rPr sz="1700" spc="-5" dirty="0">
                <a:latin typeface="Times New Roman"/>
                <a:cs typeface="Times New Roman"/>
              </a:rPr>
              <a:t>cloud computing in which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private cloud solution is </a:t>
            </a:r>
            <a:r>
              <a:rPr sz="1700" dirty="0">
                <a:latin typeface="Times New Roman"/>
                <a:cs typeface="Times New Roman"/>
              </a:rPr>
              <a:t>provided  </a:t>
            </a:r>
            <a:r>
              <a:rPr sz="1700" spc="-5" dirty="0">
                <a:latin typeface="Times New Roman"/>
                <a:cs typeface="Times New Roman"/>
              </a:rPr>
              <a:t>within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public cloud provider’s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infrastructure.</a:t>
            </a:r>
            <a:endParaRPr sz="1700">
              <a:latin typeface="Times New Roman"/>
              <a:cs typeface="Times New Roman"/>
            </a:endParaRPr>
          </a:p>
          <a:p>
            <a:pPr marL="299085" marR="59626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virtual </a:t>
            </a:r>
            <a:r>
              <a:rPr sz="1700" dirty="0">
                <a:latin typeface="Times New Roman"/>
                <a:cs typeface="Times New Roman"/>
              </a:rPr>
              <a:t>network </a:t>
            </a:r>
            <a:r>
              <a:rPr sz="1700" spc="-5" dirty="0">
                <a:latin typeface="Times New Roman"/>
                <a:cs typeface="Times New Roman"/>
              </a:rPr>
              <a:t>is like </a:t>
            </a:r>
            <a:r>
              <a:rPr sz="1700" dirty="0">
                <a:latin typeface="Times New Roman"/>
                <a:cs typeface="Times New Roman"/>
              </a:rPr>
              <a:t>a LAN. It </a:t>
            </a:r>
            <a:r>
              <a:rPr sz="1700" spc="-5" dirty="0">
                <a:latin typeface="Times New Roman"/>
                <a:cs typeface="Times New Roman"/>
              </a:rPr>
              <a:t>is </a:t>
            </a:r>
            <a:r>
              <a:rPr sz="1700" dirty="0">
                <a:latin typeface="Times New Roman"/>
                <a:cs typeface="Times New Roman"/>
              </a:rPr>
              <a:t>an </a:t>
            </a:r>
            <a:r>
              <a:rPr sz="1700" spc="-5" dirty="0">
                <a:latin typeface="Times New Roman"/>
                <a:cs typeface="Times New Roman"/>
              </a:rPr>
              <a:t>isolated </a:t>
            </a:r>
            <a:r>
              <a:rPr sz="1700" dirty="0">
                <a:latin typeface="Times New Roman"/>
                <a:cs typeface="Times New Roman"/>
              </a:rPr>
              <a:t>address space that can be </a:t>
            </a:r>
            <a:r>
              <a:rPr sz="1700" spc="-5" dirty="0">
                <a:latin typeface="Times New Roman"/>
                <a:cs typeface="Times New Roman"/>
              </a:rPr>
              <a:t>divided into automatically </a:t>
            </a:r>
            <a:r>
              <a:rPr sz="1700" dirty="0">
                <a:latin typeface="Times New Roman"/>
                <a:cs typeface="Times New Roman"/>
              </a:rPr>
              <a:t>routed  subnets.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700" dirty="0">
                <a:latin typeface="Times New Roman"/>
                <a:cs typeface="Times New Roman"/>
              </a:rPr>
              <a:t>Block storage devices provide </a:t>
            </a:r>
            <a:r>
              <a:rPr sz="1700" spc="-5" dirty="0">
                <a:latin typeface="Times New Roman"/>
                <a:cs typeface="Times New Roman"/>
              </a:rPr>
              <a:t>fixed-sized </a:t>
            </a:r>
            <a:r>
              <a:rPr sz="1700" dirty="0">
                <a:latin typeface="Times New Roman"/>
                <a:cs typeface="Times New Roman"/>
              </a:rPr>
              <a:t>raw storage </a:t>
            </a:r>
            <a:r>
              <a:rPr sz="1700" spc="-15" dirty="0">
                <a:latin typeface="Times New Roman"/>
                <a:cs typeface="Times New Roman"/>
              </a:rPr>
              <a:t>capacity. </a:t>
            </a:r>
            <a:r>
              <a:rPr sz="1700" dirty="0">
                <a:latin typeface="Times New Roman"/>
                <a:cs typeface="Times New Roman"/>
              </a:rPr>
              <a:t>Each storage </a:t>
            </a:r>
            <a:r>
              <a:rPr sz="1700" spc="-5" dirty="0">
                <a:latin typeface="Times New Roman"/>
                <a:cs typeface="Times New Roman"/>
              </a:rPr>
              <a:t>volume </a:t>
            </a:r>
            <a:r>
              <a:rPr sz="1700" dirty="0">
                <a:latin typeface="Times New Roman"/>
                <a:cs typeface="Times New Roman"/>
              </a:rPr>
              <a:t>can be </a:t>
            </a:r>
            <a:r>
              <a:rPr sz="1700" spc="-5" dirty="0">
                <a:latin typeface="Times New Roman"/>
                <a:cs typeface="Times New Roman"/>
              </a:rPr>
              <a:t>treated </a:t>
            </a:r>
            <a:r>
              <a:rPr sz="1700" dirty="0">
                <a:latin typeface="Times New Roman"/>
                <a:cs typeface="Times New Roman"/>
              </a:rPr>
              <a:t>as</a:t>
            </a:r>
            <a:r>
              <a:rPr sz="1700" spc="-1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</a:t>
            </a:r>
            <a:endParaRPr sz="17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independent disk </a:t>
            </a:r>
            <a:r>
              <a:rPr sz="1700" spc="-5" dirty="0">
                <a:latin typeface="Times New Roman"/>
                <a:cs typeface="Times New Roman"/>
              </a:rPr>
              <a:t>drive </a:t>
            </a:r>
            <a:r>
              <a:rPr sz="1700" dirty="0">
                <a:latin typeface="Times New Roman"/>
                <a:cs typeface="Times New Roman"/>
              </a:rPr>
              <a:t>and </a:t>
            </a:r>
            <a:r>
              <a:rPr sz="1700" spc="-5" dirty="0">
                <a:latin typeface="Times New Roman"/>
                <a:cs typeface="Times New Roman"/>
              </a:rPr>
              <a:t>controlled </a:t>
            </a:r>
            <a:r>
              <a:rPr sz="1700" dirty="0">
                <a:latin typeface="Times New Roman"/>
                <a:cs typeface="Times New Roman"/>
              </a:rPr>
              <a:t>by an external </a:t>
            </a:r>
            <a:r>
              <a:rPr sz="1700" spc="-5" dirty="0">
                <a:latin typeface="Times New Roman"/>
                <a:cs typeface="Times New Roman"/>
              </a:rPr>
              <a:t>server operating</a:t>
            </a:r>
            <a:r>
              <a:rPr sz="1700" spc="-114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system.</a:t>
            </a:r>
            <a:endParaRPr sz="1700">
              <a:latin typeface="Times New Roman"/>
              <a:cs typeface="Times New Roman"/>
            </a:endParaRPr>
          </a:p>
          <a:p>
            <a:pPr marL="299085" marR="37147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700" spc="-5" dirty="0">
                <a:latin typeface="Times New Roman"/>
                <a:cs typeface="Times New Roman"/>
              </a:rPr>
              <a:t>Data </a:t>
            </a:r>
            <a:r>
              <a:rPr sz="1700" dirty="0">
                <a:latin typeface="Times New Roman"/>
                <a:cs typeface="Times New Roman"/>
              </a:rPr>
              <a:t>kept on object storage devices, consist of the object </a:t>
            </a:r>
            <a:r>
              <a:rPr sz="1700" spc="-5" dirty="0">
                <a:latin typeface="Times New Roman"/>
                <a:cs typeface="Times New Roman"/>
              </a:rPr>
              <a:t>data </a:t>
            </a:r>
            <a:r>
              <a:rPr sz="1700" dirty="0">
                <a:latin typeface="Times New Roman"/>
                <a:cs typeface="Times New Roman"/>
              </a:rPr>
              <a:t>and </a:t>
            </a:r>
            <a:r>
              <a:rPr sz="1700" spc="-5" dirty="0">
                <a:latin typeface="Times New Roman"/>
                <a:cs typeface="Times New Roman"/>
              </a:rPr>
              <a:t>metadata, it </a:t>
            </a:r>
            <a:r>
              <a:rPr sz="1700" dirty="0">
                <a:latin typeface="Times New Roman"/>
                <a:cs typeface="Times New Roman"/>
              </a:rPr>
              <a:t>can be any </a:t>
            </a:r>
            <a:r>
              <a:rPr sz="1700" spc="-5" dirty="0">
                <a:latin typeface="Times New Roman"/>
                <a:cs typeface="Times New Roman"/>
              </a:rPr>
              <a:t>kind </a:t>
            </a:r>
            <a:r>
              <a:rPr sz="1700" dirty="0">
                <a:latin typeface="Times New Roman"/>
                <a:cs typeface="Times New Roman"/>
              </a:rPr>
              <a:t>of </a:t>
            </a:r>
            <a:r>
              <a:rPr sz="1700" spc="-5" dirty="0">
                <a:latin typeface="Times New Roman"/>
                <a:cs typeface="Times New Roman"/>
              </a:rPr>
              <a:t>data,</a:t>
            </a:r>
            <a:r>
              <a:rPr sz="1700" spc="-1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photos,  videos, and log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files.</a:t>
            </a:r>
            <a:endParaRPr sz="17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700" dirty="0">
                <a:latin typeface="Times New Roman"/>
                <a:cs typeface="Times New Roman"/>
              </a:rPr>
              <a:t>Cloud </a:t>
            </a:r>
            <a:r>
              <a:rPr sz="1700" spc="-5" dirty="0">
                <a:latin typeface="Times New Roman"/>
                <a:cs typeface="Times New Roman"/>
              </a:rPr>
              <a:t>data protection is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type </a:t>
            </a:r>
            <a:r>
              <a:rPr sz="1700" dirty="0">
                <a:latin typeface="Times New Roman"/>
                <a:cs typeface="Times New Roman"/>
              </a:rPr>
              <a:t>of </a:t>
            </a:r>
            <a:r>
              <a:rPr sz="1700" spc="-5" dirty="0">
                <a:latin typeface="Times New Roman"/>
                <a:cs typeface="Times New Roman"/>
              </a:rPr>
              <a:t>data protection </a:t>
            </a:r>
            <a:r>
              <a:rPr sz="1700" dirty="0">
                <a:latin typeface="Times New Roman"/>
                <a:cs typeface="Times New Roman"/>
              </a:rPr>
              <a:t>model used </a:t>
            </a:r>
            <a:r>
              <a:rPr sz="1700" spc="-5" dirty="0">
                <a:latin typeface="Times New Roman"/>
                <a:cs typeface="Times New Roman"/>
              </a:rPr>
              <a:t>to </a:t>
            </a:r>
            <a:r>
              <a:rPr sz="1700" dirty="0">
                <a:latin typeface="Times New Roman"/>
                <a:cs typeface="Times New Roman"/>
              </a:rPr>
              <a:t>protect stored, </a:t>
            </a:r>
            <a:r>
              <a:rPr sz="1700" spc="-5" dirty="0">
                <a:latin typeface="Times New Roman"/>
                <a:cs typeface="Times New Roman"/>
              </a:rPr>
              <a:t>static </a:t>
            </a:r>
            <a:r>
              <a:rPr sz="1700" dirty="0">
                <a:latin typeface="Times New Roman"/>
                <a:cs typeface="Times New Roman"/>
              </a:rPr>
              <a:t>and </a:t>
            </a:r>
            <a:r>
              <a:rPr sz="1700" spc="-5" dirty="0">
                <a:latin typeface="Times New Roman"/>
                <a:cs typeface="Times New Roman"/>
              </a:rPr>
              <a:t>moving data in </a:t>
            </a:r>
            <a:r>
              <a:rPr sz="1700" dirty="0">
                <a:latin typeface="Times New Roman"/>
                <a:cs typeface="Times New Roman"/>
              </a:rPr>
              <a:t>the cloud.  It </a:t>
            </a:r>
            <a:r>
              <a:rPr sz="1700" spc="-5" dirty="0">
                <a:latin typeface="Times New Roman"/>
                <a:cs typeface="Times New Roman"/>
              </a:rPr>
              <a:t>is </a:t>
            </a:r>
            <a:r>
              <a:rPr sz="1700" dirty="0">
                <a:latin typeface="Times New Roman"/>
                <a:cs typeface="Times New Roman"/>
              </a:rPr>
              <a:t>designed </a:t>
            </a:r>
            <a:r>
              <a:rPr sz="1700" spc="-5" dirty="0">
                <a:latin typeface="Times New Roman"/>
                <a:cs typeface="Times New Roman"/>
              </a:rPr>
              <a:t>to implement optimal data </a:t>
            </a:r>
            <a:r>
              <a:rPr sz="1700" dirty="0">
                <a:latin typeface="Times New Roman"/>
                <a:cs typeface="Times New Roman"/>
              </a:rPr>
              <a:t>storage, </a:t>
            </a:r>
            <a:r>
              <a:rPr sz="1700" spc="-5" dirty="0">
                <a:latin typeface="Times New Roman"/>
                <a:cs typeface="Times New Roman"/>
              </a:rPr>
              <a:t>protection, </a:t>
            </a:r>
            <a:r>
              <a:rPr sz="1700" dirty="0">
                <a:latin typeface="Times New Roman"/>
                <a:cs typeface="Times New Roman"/>
              </a:rPr>
              <a:t>and </a:t>
            </a:r>
            <a:r>
              <a:rPr sz="1700" spc="-5" dirty="0">
                <a:latin typeface="Times New Roman"/>
                <a:cs typeface="Times New Roman"/>
              </a:rPr>
              <a:t>security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methodologies.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123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180955" cy="252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Summary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646430" marR="5080" indent="-287020">
              <a:lnSpc>
                <a:spcPct val="100000"/>
              </a:lnSpc>
              <a:buFont typeface="Wingdings"/>
              <a:buChar char=""/>
              <a:tabLst>
                <a:tab pos="647065" algn="l"/>
              </a:tabLst>
            </a:pPr>
            <a:r>
              <a:rPr sz="1700" dirty="0">
                <a:latin typeface="Times New Roman"/>
                <a:cs typeface="Times New Roman"/>
              </a:rPr>
              <a:t>Cloud </a:t>
            </a:r>
            <a:r>
              <a:rPr sz="1700" spc="-5" dirty="0">
                <a:latin typeface="Times New Roman"/>
                <a:cs typeface="Times New Roman"/>
              </a:rPr>
              <a:t>migration is </a:t>
            </a:r>
            <a:r>
              <a:rPr sz="1700" dirty="0">
                <a:latin typeface="Times New Roman"/>
                <a:cs typeface="Times New Roman"/>
              </a:rPr>
              <a:t>the process of </a:t>
            </a:r>
            <a:r>
              <a:rPr sz="1700" spc="-5" dirty="0">
                <a:latin typeface="Times New Roman"/>
                <a:cs typeface="Times New Roman"/>
              </a:rPr>
              <a:t>moving data, applications, </a:t>
            </a:r>
            <a:r>
              <a:rPr sz="1700" dirty="0">
                <a:latin typeface="Times New Roman"/>
                <a:cs typeface="Times New Roman"/>
              </a:rPr>
              <a:t>or </a:t>
            </a:r>
            <a:r>
              <a:rPr sz="1700" spc="-5" dirty="0">
                <a:latin typeface="Times New Roman"/>
                <a:cs typeface="Times New Roman"/>
              </a:rPr>
              <a:t>other </a:t>
            </a:r>
            <a:r>
              <a:rPr sz="1700" dirty="0">
                <a:latin typeface="Times New Roman"/>
                <a:cs typeface="Times New Roman"/>
              </a:rPr>
              <a:t>business </a:t>
            </a:r>
            <a:r>
              <a:rPr sz="1700" spc="-5" dirty="0">
                <a:latin typeface="Times New Roman"/>
                <a:cs typeface="Times New Roman"/>
              </a:rPr>
              <a:t>elements from </a:t>
            </a:r>
            <a:r>
              <a:rPr sz="1700" dirty="0">
                <a:latin typeface="Times New Roman"/>
                <a:cs typeface="Times New Roman"/>
              </a:rPr>
              <a:t>an </a:t>
            </a:r>
            <a:r>
              <a:rPr sz="1700" spc="-5" dirty="0">
                <a:latin typeface="Times New Roman"/>
                <a:cs typeface="Times New Roman"/>
              </a:rPr>
              <a:t>organization's  onsite computers to </a:t>
            </a:r>
            <a:r>
              <a:rPr sz="1700" dirty="0">
                <a:latin typeface="Times New Roman"/>
                <a:cs typeface="Times New Roman"/>
              </a:rPr>
              <a:t>the cloud, or </a:t>
            </a:r>
            <a:r>
              <a:rPr sz="1700" spc="-5" dirty="0">
                <a:latin typeface="Times New Roman"/>
                <a:cs typeface="Times New Roman"/>
              </a:rPr>
              <a:t>moving </a:t>
            </a:r>
            <a:r>
              <a:rPr sz="1700" dirty="0">
                <a:latin typeface="Times New Roman"/>
                <a:cs typeface="Times New Roman"/>
              </a:rPr>
              <a:t>them </a:t>
            </a:r>
            <a:r>
              <a:rPr sz="1700" spc="-5" dirty="0">
                <a:latin typeface="Times New Roman"/>
                <a:cs typeface="Times New Roman"/>
              </a:rPr>
              <a:t>from </a:t>
            </a:r>
            <a:r>
              <a:rPr sz="1700" dirty="0">
                <a:latin typeface="Times New Roman"/>
                <a:cs typeface="Times New Roman"/>
              </a:rPr>
              <a:t>one </a:t>
            </a:r>
            <a:r>
              <a:rPr sz="1700" spc="-5" dirty="0">
                <a:latin typeface="Times New Roman"/>
                <a:cs typeface="Times New Roman"/>
              </a:rPr>
              <a:t>cloud </a:t>
            </a:r>
            <a:r>
              <a:rPr sz="1700" dirty="0">
                <a:latin typeface="Times New Roman"/>
                <a:cs typeface="Times New Roman"/>
              </a:rPr>
              <a:t>environment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another.</a:t>
            </a:r>
            <a:endParaRPr sz="1700">
              <a:latin typeface="Times New Roman"/>
              <a:cs typeface="Times New Roman"/>
            </a:endParaRPr>
          </a:p>
          <a:p>
            <a:pPr marL="646430" marR="106045" indent="-287020">
              <a:lnSpc>
                <a:spcPct val="100000"/>
              </a:lnSpc>
              <a:buFont typeface="Wingdings"/>
              <a:buChar char=""/>
              <a:tabLst>
                <a:tab pos="647065" algn="l"/>
              </a:tabLst>
            </a:pPr>
            <a:r>
              <a:rPr sz="1700" spc="-5" dirty="0">
                <a:latin typeface="Times New Roman"/>
                <a:cs typeface="Times New Roman"/>
              </a:rPr>
              <a:t>Platform </a:t>
            </a:r>
            <a:r>
              <a:rPr sz="1700" dirty="0">
                <a:latin typeface="Times New Roman"/>
                <a:cs typeface="Times New Roman"/>
              </a:rPr>
              <a:t>as a </a:t>
            </a:r>
            <a:r>
              <a:rPr sz="1700" spc="-5" dirty="0">
                <a:latin typeface="Times New Roman"/>
                <a:cs typeface="Times New Roman"/>
              </a:rPr>
              <a:t>service </a:t>
            </a:r>
            <a:r>
              <a:rPr sz="1700" dirty="0">
                <a:latin typeface="Times New Roman"/>
                <a:cs typeface="Times New Roman"/>
              </a:rPr>
              <a:t>(PaaS) </a:t>
            </a:r>
            <a:r>
              <a:rPr sz="1700" spc="-5" dirty="0">
                <a:latin typeface="Times New Roman"/>
                <a:cs typeface="Times New Roman"/>
              </a:rPr>
              <a:t>is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complete </a:t>
            </a:r>
            <a:r>
              <a:rPr sz="1700" dirty="0">
                <a:latin typeface="Times New Roman"/>
                <a:cs typeface="Times New Roman"/>
              </a:rPr>
              <a:t>development and </a:t>
            </a:r>
            <a:r>
              <a:rPr sz="1700" spc="-5" dirty="0">
                <a:latin typeface="Times New Roman"/>
                <a:cs typeface="Times New Roman"/>
              </a:rPr>
              <a:t>deployment </a:t>
            </a:r>
            <a:r>
              <a:rPr sz="1700" dirty="0">
                <a:latin typeface="Times New Roman"/>
                <a:cs typeface="Times New Roman"/>
              </a:rPr>
              <a:t>environment </a:t>
            </a:r>
            <a:r>
              <a:rPr sz="1700" spc="-5" dirty="0">
                <a:latin typeface="Times New Roman"/>
                <a:cs typeface="Times New Roman"/>
              </a:rPr>
              <a:t>in </a:t>
            </a:r>
            <a:r>
              <a:rPr sz="1700" dirty="0">
                <a:latin typeface="Times New Roman"/>
                <a:cs typeface="Times New Roman"/>
              </a:rPr>
              <a:t>the cloud, </a:t>
            </a:r>
            <a:r>
              <a:rPr sz="1700" spc="-5" dirty="0">
                <a:latin typeface="Times New Roman"/>
                <a:cs typeface="Times New Roman"/>
              </a:rPr>
              <a:t>with  </a:t>
            </a:r>
            <a:r>
              <a:rPr sz="1700" dirty="0">
                <a:latin typeface="Times New Roman"/>
                <a:cs typeface="Times New Roman"/>
              </a:rPr>
              <a:t>resources that enable you </a:t>
            </a:r>
            <a:r>
              <a:rPr sz="1700" spc="-5" dirty="0">
                <a:latin typeface="Times New Roman"/>
                <a:cs typeface="Times New Roman"/>
              </a:rPr>
              <a:t>to deliver everything from simple </a:t>
            </a:r>
            <a:r>
              <a:rPr sz="1700" dirty="0">
                <a:latin typeface="Times New Roman"/>
                <a:cs typeface="Times New Roman"/>
              </a:rPr>
              <a:t>cloud-based apps </a:t>
            </a:r>
            <a:r>
              <a:rPr sz="1700" spc="-5" dirty="0">
                <a:latin typeface="Times New Roman"/>
                <a:cs typeface="Times New Roman"/>
              </a:rPr>
              <a:t>to sophisticated, </a:t>
            </a:r>
            <a:r>
              <a:rPr sz="1700" dirty="0">
                <a:latin typeface="Times New Roman"/>
                <a:cs typeface="Times New Roman"/>
              </a:rPr>
              <a:t>cloud-enabled  </a:t>
            </a:r>
            <a:r>
              <a:rPr sz="1700" spc="-5" dirty="0">
                <a:latin typeface="Times New Roman"/>
                <a:cs typeface="Times New Roman"/>
              </a:rPr>
              <a:t>enterprise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applications.</a:t>
            </a:r>
            <a:endParaRPr sz="1700">
              <a:latin typeface="Times New Roman"/>
              <a:cs typeface="Times New Roman"/>
            </a:endParaRPr>
          </a:p>
          <a:p>
            <a:pPr marL="646430" marR="148590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647065" algn="l"/>
              </a:tabLst>
            </a:pPr>
            <a:r>
              <a:rPr sz="1700" dirty="0">
                <a:latin typeface="Times New Roman"/>
                <a:cs typeface="Times New Roman"/>
              </a:rPr>
              <a:t>Software as a </a:t>
            </a:r>
            <a:r>
              <a:rPr sz="1700" spc="-5" dirty="0">
                <a:latin typeface="Times New Roman"/>
                <a:cs typeface="Times New Roman"/>
              </a:rPr>
              <a:t>service </a:t>
            </a:r>
            <a:r>
              <a:rPr sz="1700" dirty="0">
                <a:latin typeface="Times New Roman"/>
                <a:cs typeface="Times New Roman"/>
              </a:rPr>
              <a:t>(SaaS) </a:t>
            </a:r>
            <a:r>
              <a:rPr sz="1700" spc="-5" dirty="0">
                <a:latin typeface="Times New Roman"/>
                <a:cs typeface="Times New Roman"/>
              </a:rPr>
              <a:t>allows users to </a:t>
            </a:r>
            <a:r>
              <a:rPr sz="1700" dirty="0">
                <a:latin typeface="Times New Roman"/>
                <a:cs typeface="Times New Roman"/>
              </a:rPr>
              <a:t>connect </a:t>
            </a:r>
            <a:r>
              <a:rPr sz="1700" spc="-5" dirty="0">
                <a:latin typeface="Times New Roman"/>
                <a:cs typeface="Times New Roman"/>
              </a:rPr>
              <a:t>to </a:t>
            </a:r>
            <a:r>
              <a:rPr sz="1700" dirty="0">
                <a:latin typeface="Times New Roman"/>
                <a:cs typeface="Times New Roman"/>
              </a:rPr>
              <a:t>and use cloud-based apps over the </a:t>
            </a:r>
            <a:r>
              <a:rPr sz="1700" spc="-5" dirty="0">
                <a:latin typeface="Times New Roman"/>
                <a:cs typeface="Times New Roman"/>
              </a:rPr>
              <a:t>Internet. </a:t>
            </a:r>
            <a:r>
              <a:rPr sz="1700" dirty="0">
                <a:latin typeface="Times New Roman"/>
                <a:cs typeface="Times New Roman"/>
              </a:rPr>
              <a:t>Common  </a:t>
            </a:r>
            <a:r>
              <a:rPr sz="1700" spc="-5" dirty="0">
                <a:latin typeface="Times New Roman"/>
                <a:cs typeface="Times New Roman"/>
              </a:rPr>
              <a:t>examples </a:t>
            </a:r>
            <a:r>
              <a:rPr sz="1700" dirty="0">
                <a:latin typeface="Times New Roman"/>
                <a:cs typeface="Times New Roman"/>
              </a:rPr>
              <a:t>are </a:t>
            </a:r>
            <a:r>
              <a:rPr sz="1700" spc="-5" dirty="0">
                <a:latin typeface="Times New Roman"/>
                <a:cs typeface="Times New Roman"/>
              </a:rPr>
              <a:t>email, calendaring </a:t>
            </a:r>
            <a:r>
              <a:rPr sz="1700" dirty="0">
                <a:latin typeface="Times New Roman"/>
                <a:cs typeface="Times New Roman"/>
              </a:rPr>
              <a:t>and </a:t>
            </a:r>
            <a:r>
              <a:rPr sz="1700" spc="-10" dirty="0">
                <a:latin typeface="Times New Roman"/>
                <a:cs typeface="Times New Roman"/>
              </a:rPr>
              <a:t>office </a:t>
            </a:r>
            <a:r>
              <a:rPr sz="1700" spc="-5" dirty="0">
                <a:latin typeface="Times New Roman"/>
                <a:cs typeface="Times New Roman"/>
              </a:rPr>
              <a:t>tools </a:t>
            </a:r>
            <a:r>
              <a:rPr sz="1700" dirty="0">
                <a:latin typeface="Times New Roman"/>
                <a:cs typeface="Times New Roman"/>
              </a:rPr>
              <a:t>such as </a:t>
            </a:r>
            <a:r>
              <a:rPr sz="1700" spc="-5" dirty="0">
                <a:latin typeface="Times New Roman"/>
                <a:cs typeface="Times New Roman"/>
              </a:rPr>
              <a:t>Microsoft </a:t>
            </a:r>
            <a:r>
              <a:rPr sz="1700" spc="-10" dirty="0">
                <a:latin typeface="Times New Roman"/>
                <a:cs typeface="Times New Roman"/>
              </a:rPr>
              <a:t>Office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365</a:t>
            </a:r>
            <a:r>
              <a:rPr sz="1800" spc="5" dirty="0">
                <a:latin typeface="Times New Roman"/>
                <a:cs typeface="Times New Roman"/>
              </a:rPr>
              <a:t>.)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33990" cy="4742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9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7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71755">
                        <a:lnSpc>
                          <a:spcPts val="2110"/>
                        </a:lnSpc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110"/>
                        </a:lnSpc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2110"/>
                        </a:lnSpc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784">
                <a:tc>
                  <a:txBody>
                    <a:bodyPr/>
                    <a:lstStyle/>
                    <a:p>
                      <a:pPr marL="144780" marR="673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Delivery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 marR="8794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doubl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horn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com/saa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-pa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s-and-iaa</a:t>
                      </a: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- 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understanding/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235585">
                        <a:lnSpc>
                          <a:spcPts val="216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 the three cloud  delivery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namely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SaaS,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224790" algn="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ir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ua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716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https://www.techopedia.com/definition/719/virtualiz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virtualization.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716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377">
                <a:tc>
                  <a:txBody>
                    <a:bodyPr/>
                    <a:lstStyle/>
                    <a:p>
                      <a:pPr marL="144780" marR="22161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Level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 marR="8128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p: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/wha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isc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l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oud.com/cloud_depl</a:t>
                      </a: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</a:t>
                      </a:r>
                      <a:r>
                        <a:rPr sz="1800" u="sng" spc="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y</a:t>
                      </a: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m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en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_</a:t>
                      </a: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m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ode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l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s/i 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ndex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666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It contains links explaining Private,  Public,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Community,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Hybrid and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other  deployment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cloud.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78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970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4121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securosis.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m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/b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og/d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fendin</a:t>
                      </a:r>
                      <a:r>
                        <a:rPr sz="1800" u="sng" spc="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g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loud-data-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how-iaas-storage-works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38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 the types of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storage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54">
                <a:tc>
                  <a:txBody>
                    <a:bodyPr/>
                    <a:lstStyle/>
                    <a:p>
                      <a:pPr marR="257810" algn="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780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850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i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j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cs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m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com/docs/p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a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pers/March2014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V3I3201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499a38.pdf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25907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IaaS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security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issues.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2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10985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sta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m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ag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z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in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com/article/2014/03/infras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tructure-service-5-important-benefits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795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476884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explains the 5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important  benefits of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Document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9232" y="1267967"/>
            <a:ext cx="513588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124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9000">
              <a:schemeClr val="accent5">
                <a:lumMod val="40000"/>
                <a:lumOff val="60000"/>
              </a:schemeClr>
            </a:gs>
            <a:gs pos="1000">
              <a:srgbClr val="7030A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33990" cy="1618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7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 marR="12014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z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ure.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rosoft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.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o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sz="1800" u="sng" spc="1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n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in/overview/what-is-paas/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461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explains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796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30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 marR="444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https://rubygarage.org/blog/iaas-vs-paas-vs- </a:t>
                      </a:r>
                      <a:r>
                        <a:rPr sz="1800" spc="-5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 the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benfits.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Document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9232" y="1267967"/>
            <a:ext cx="513588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32719" cy="4611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1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838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z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ure.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rosoft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.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o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sz="1800" u="sng" spc="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n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-in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ov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rvi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w/wha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-i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s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saas/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461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762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gives an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overwiew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about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  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30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https://www.workbooks.com/blog/benefits-of-saas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76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 the benefits of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Risks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457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https://www.identropy.com/blog/IAM- </a:t>
                      </a:r>
                      <a:r>
                        <a:rPr sz="1800" spc="-1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blog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bid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97683/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4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-SaaS-Risk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-Ev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</a:t>
                      </a:r>
                      <a:r>
                        <a:rPr sz="1800" u="sng" spc="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y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-C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-Need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-to-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Know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6553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explains the risks to be  considered when opting for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services.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7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Office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478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350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https://www.wroffy.com/introduction-office-365- </a:t>
                      </a:r>
                      <a:r>
                        <a:rPr sz="1800" spc="-1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amazing-features/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5346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 the features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 benefits of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526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Google G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907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51498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blog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am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av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o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m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/2016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09/30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sz="1800" u="sng" spc="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g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-sui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review/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69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aboutte apps Google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 suite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offers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288">
                <a:tc>
                  <a:txBody>
                    <a:bodyPr/>
                    <a:lstStyle/>
                    <a:p>
                      <a:pPr marL="154305" marR="457834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Ev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lu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ng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430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116839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https://searchcloudapplications.techtarget.com/tip/E </a:t>
                      </a:r>
                      <a:r>
                        <a:rPr sz="1800" spc="-5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valuating-SaaS-providers-Uncovering-vendor- </a:t>
                      </a:r>
                      <a:r>
                        <a:rPr sz="1800" spc="-5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weaknesses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52069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presents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evaluating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criteria  from the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perspective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Document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9232" y="1267967"/>
            <a:ext cx="513588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126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87167" y="1286255"/>
            <a:ext cx="553212" cy="48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Video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127</a:t>
            </a:fld>
            <a:endParaRPr sz="12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4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71755">
                        <a:lnSpc>
                          <a:spcPts val="2110"/>
                        </a:lnSpc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2110"/>
                        </a:lnSpc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2110"/>
                        </a:lnSpc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616">
                <a:tc>
                  <a:txBody>
                    <a:bodyPr/>
                    <a:lstStyle/>
                    <a:p>
                      <a:pPr marL="144780" marR="381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Delivery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www.youtube.com/watch?v=36zducUX16w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796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5575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Explains the three types of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cloud  services –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SaaS, PaaS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22">
                <a:tc>
                  <a:txBody>
                    <a:bodyPr/>
                    <a:lstStyle/>
                    <a:p>
                      <a:pPr marR="196215" algn="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ir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ua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https://www.youtube.com/watch?v=l0DfHUWMjsU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419734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gives an introduction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  virtualization in cloud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computing.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49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Level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www.youtube.com/watch?v=TDqF11rRobg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explains service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level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agreement.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79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970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https://www.youtube.com/watch?v=KduoinBNru4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843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3619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file, block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 object storage with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examples.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526"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462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https://www.youtube.com/watch?v=13zrMe1immw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272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Iaas, Paas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2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https://www.youtube.com/watch?v=LwBOgT761iQ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explains IaaS and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87167" y="1286255"/>
            <a:ext cx="553212" cy="48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Video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128</a:t>
            </a:fld>
            <a:endParaRPr sz="12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71755">
                        <a:lnSpc>
                          <a:spcPts val="2110"/>
                        </a:lnSpc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2110"/>
                        </a:lnSpc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110"/>
                        </a:lnSpc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616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https://www.youtube.com/watch?v=whx01vzmlns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669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 marR="1644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gives an overview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22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https://www.youtube.com/watch?v=OCuHYef5Tzk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 marR="546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video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  of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87167" y="1286255"/>
            <a:ext cx="553212" cy="48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Video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129</a:t>
            </a:fld>
            <a:endParaRPr sz="12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https://www.youtube.com/watch?v=zqABiwIjqPU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2952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video gives an overview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about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588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30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https://www.youtube.com/watch?v=j4jHIMhijNA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76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2584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video explains the benefits</a:t>
                      </a:r>
                      <a:r>
                        <a:rPr sz="18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risks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https://www.youtube.com/watch?v=ondmRYEKWcM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25654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video explains the features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 benefits of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367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79">
                <a:tc>
                  <a:txBody>
                    <a:bodyPr/>
                    <a:lstStyle/>
                    <a:p>
                      <a:pPr marL="154305" marR="42735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  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https://www.youtube.com/watch?v=jMWrsRNveSI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288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800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gives an introduction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about  Google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445764" y="1880616"/>
            <a:ext cx="5248655" cy="4210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7369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Traditional </a:t>
            </a:r>
            <a:r>
              <a:rPr sz="2400" b="1" dirty="0">
                <a:latin typeface="Times New Roman"/>
                <a:cs typeface="Times New Roman"/>
              </a:rPr>
              <a:t>IT vs. </a:t>
            </a: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Services Model – </a:t>
            </a:r>
            <a:r>
              <a:rPr sz="2400" b="1" spc="-10" dirty="0">
                <a:latin typeface="Times New Roman"/>
                <a:cs typeface="Times New Roman"/>
              </a:rPr>
              <a:t>Pizza</a:t>
            </a:r>
            <a:r>
              <a:rPr sz="2400" b="1" spc="-1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Analogy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130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8313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E-Book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0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195">
                <a:tc>
                  <a:txBody>
                    <a:bodyPr/>
                    <a:lstStyle/>
                    <a:p>
                      <a:pPr marL="15430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 Number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309">
                <a:tc>
                  <a:txBody>
                    <a:bodyPr/>
                    <a:lstStyle/>
                    <a:p>
                      <a:pPr marL="154305" marR="3028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Cloud  Deliv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ry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Page 29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31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30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303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Page 39-41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303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Page 35-39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7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478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478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Page 32-34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478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925945" cy="339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The three service </a:t>
            </a:r>
            <a:r>
              <a:rPr sz="2000" spc="-5" dirty="0">
                <a:latin typeface="Times New Roman"/>
                <a:cs typeface="Times New Roman"/>
              </a:rPr>
              <a:t>models </a:t>
            </a:r>
            <a:r>
              <a:rPr sz="2000" dirty="0">
                <a:latin typeface="Times New Roman"/>
                <a:cs typeface="Times New Roman"/>
              </a:rPr>
              <a:t>defined by NIST does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5" dirty="0">
                <a:latin typeface="Times New Roman"/>
                <a:cs typeface="Times New Roman"/>
              </a:rPr>
              <a:t>Information </a:t>
            </a: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Software as 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Platform as 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Information as a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722745" cy="339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2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service </a:t>
            </a:r>
            <a:r>
              <a:rPr sz="2000" dirty="0">
                <a:latin typeface="Times New Roman"/>
                <a:cs typeface="Times New Roman"/>
              </a:rPr>
              <a:t>used by developers to develop applications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Daas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145915" cy="278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3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HaaS stands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3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Hardware as 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5" dirty="0">
                <a:latin typeface="Times New Roman"/>
                <a:cs typeface="Times New Roman"/>
              </a:rPr>
              <a:t>Home </a:t>
            </a:r>
            <a:r>
              <a:rPr sz="2000" dirty="0">
                <a:latin typeface="Times New Roman"/>
                <a:cs typeface="Times New Roman"/>
              </a:rPr>
              <a:t>network as a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spc="-5" dirty="0">
                <a:latin typeface="Times New Roman"/>
                <a:cs typeface="Times New Roman"/>
              </a:rPr>
              <a:t>Hardware </a:t>
            </a:r>
            <a:r>
              <a:rPr sz="2000" b="1" dirty="0">
                <a:latin typeface="Times New Roman"/>
                <a:cs typeface="Times New Roman"/>
              </a:rPr>
              <a:t>as a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475095" cy="278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4"/>
              <a:tabLst>
                <a:tab pos="807085" algn="l"/>
                <a:tab pos="807720" algn="l"/>
                <a:tab pos="175958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delivers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IT components as a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4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010" y="2722879"/>
            <a:ext cx="6406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Infrastructure as a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Cloud Delivery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006215" cy="402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Service Level Agreement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(SLA)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Networking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Cloud Data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Protection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Pricing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Migration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IaaS </a:t>
            </a:r>
            <a:r>
              <a:rPr sz="2000" spc="-5" dirty="0">
                <a:latin typeface="Times New Roman"/>
                <a:cs typeface="Times New Roman"/>
              </a:rPr>
              <a:t>Benefits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Risks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457815" cy="131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AIM: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sz="2000" spc="-7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provide students with a good understanding of the benefits and risks of </a:t>
            </a:r>
            <a:r>
              <a:rPr sz="2000" spc="-5" dirty="0">
                <a:latin typeface="Times New Roman"/>
                <a:cs typeface="Times New Roman"/>
              </a:rPr>
              <a:t>different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delivery</a:t>
            </a:r>
            <a:endParaRPr sz="20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661400" cy="402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Why do companies </a:t>
            </a:r>
            <a:r>
              <a:rPr sz="2400" b="1" spc="-15" dirty="0">
                <a:latin typeface="Times New Roman"/>
                <a:cs typeface="Times New Roman"/>
              </a:rPr>
              <a:t>rent </a:t>
            </a:r>
            <a:r>
              <a:rPr sz="2400" b="1" dirty="0">
                <a:latin typeface="Times New Roman"/>
                <a:cs typeface="Times New Roman"/>
              </a:rPr>
              <a:t>external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infrastructure?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sz="2000" dirty="0">
                <a:latin typeface="Times New Roman"/>
                <a:cs typeface="Times New Roman"/>
              </a:rPr>
              <a:t>There are four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reasons: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156970" indent="-343535">
              <a:lnSpc>
                <a:spcPct val="100000"/>
              </a:lnSpc>
              <a:buFont typeface="Arial"/>
              <a:buChar char="•"/>
              <a:tabLst>
                <a:tab pos="1156970" algn="l"/>
                <a:tab pos="115760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Price </a:t>
            </a:r>
            <a:r>
              <a:rPr sz="2000" dirty="0">
                <a:latin typeface="Times New Roman"/>
                <a:cs typeface="Times New Roman"/>
              </a:rPr>
              <a:t>– renting 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cheaper.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56970" indent="-343535">
              <a:lnSpc>
                <a:spcPct val="100000"/>
              </a:lnSpc>
              <a:buFont typeface="Arial"/>
              <a:buChar char="•"/>
              <a:tabLst>
                <a:tab pos="1156970" algn="l"/>
                <a:tab pos="115760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Aggregation </a:t>
            </a:r>
            <a:r>
              <a:rPr sz="2000" b="1" dirty="0">
                <a:latin typeface="Times New Roman"/>
                <a:cs typeface="Times New Roman"/>
              </a:rPr>
              <a:t>of </a:t>
            </a:r>
            <a:r>
              <a:rPr sz="2000" b="1" spc="-5" dirty="0">
                <a:latin typeface="Times New Roman"/>
                <a:cs typeface="Times New Roman"/>
              </a:rPr>
              <a:t>Resources </a:t>
            </a:r>
            <a:r>
              <a:rPr sz="2000" dirty="0">
                <a:latin typeface="Times New Roman"/>
                <a:cs typeface="Times New Roman"/>
              </a:rPr>
              <a:t>– helps in scaling the resources up or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down.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56970" marR="735965" indent="-342900">
              <a:lnSpc>
                <a:spcPct val="100000"/>
              </a:lnSpc>
              <a:buFont typeface="Arial"/>
              <a:buChar char="•"/>
              <a:tabLst>
                <a:tab pos="1156970" algn="l"/>
                <a:tab pos="1157605" algn="l"/>
              </a:tabLst>
            </a:pPr>
            <a:r>
              <a:rPr sz="2000" b="1" dirty="0">
                <a:latin typeface="Times New Roman"/>
                <a:cs typeface="Times New Roman"/>
              </a:rPr>
              <a:t>Speed of Deployment </a:t>
            </a:r>
            <a:r>
              <a:rPr sz="2000" dirty="0">
                <a:latin typeface="Times New Roman"/>
                <a:cs typeface="Times New Roman"/>
              </a:rPr>
              <a:t>– no overhead of </a:t>
            </a:r>
            <a:r>
              <a:rPr sz="2000" spc="-5" dirty="0">
                <a:latin typeface="Times New Roman"/>
                <a:cs typeface="Times New Roman"/>
              </a:rPr>
              <a:t>maintenance means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faster  </a:t>
            </a:r>
            <a:r>
              <a:rPr sz="2000" spc="-5" dirty="0">
                <a:latin typeface="Times New Roman"/>
                <a:cs typeface="Times New Roman"/>
              </a:rPr>
              <a:t>deployment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56970" indent="-343535">
              <a:lnSpc>
                <a:spcPct val="100000"/>
              </a:lnSpc>
              <a:buFont typeface="Arial"/>
              <a:buChar char="•"/>
              <a:tabLst>
                <a:tab pos="1156970" algn="l"/>
                <a:tab pos="1157605" algn="l"/>
              </a:tabLst>
            </a:pPr>
            <a:r>
              <a:rPr sz="2000" b="1" dirty="0">
                <a:latin typeface="Times New Roman"/>
                <a:cs typeface="Times New Roman"/>
              </a:rPr>
              <a:t>Security </a:t>
            </a:r>
            <a:r>
              <a:rPr sz="2000" dirty="0">
                <a:latin typeface="Times New Roman"/>
                <a:cs typeface="Times New Roman"/>
              </a:rPr>
              <a:t>– service providers </a:t>
            </a:r>
            <a:r>
              <a:rPr sz="2000" spc="-5" dirty="0">
                <a:latin typeface="Times New Roman"/>
                <a:cs typeface="Times New Roman"/>
              </a:rPr>
              <a:t>take </a:t>
            </a:r>
            <a:r>
              <a:rPr sz="2000" dirty="0">
                <a:latin typeface="Times New Roman"/>
                <a:cs typeface="Times New Roman"/>
              </a:rPr>
              <a:t>care of security issues such as Denial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115697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attacks.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269220" cy="433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Overview of </a:t>
            </a:r>
            <a:r>
              <a:rPr sz="2400" b="1" spc="-5" dirty="0">
                <a:latin typeface="Times New Roman"/>
                <a:cs typeface="Times New Roman"/>
              </a:rPr>
              <a:t>Infrastructure </a:t>
            </a:r>
            <a:r>
              <a:rPr sz="2400" b="1" dirty="0">
                <a:latin typeface="Times New Roman"/>
                <a:cs typeface="Times New Roman"/>
              </a:rPr>
              <a:t>as a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as a Service is also </a:t>
            </a:r>
            <a:r>
              <a:rPr sz="2000" spc="-5" dirty="0">
                <a:latin typeface="Times New Roman"/>
                <a:cs typeface="Times New Roman"/>
              </a:rPr>
              <a:t>called </a:t>
            </a:r>
            <a:r>
              <a:rPr sz="2000" dirty="0">
                <a:latin typeface="Times New Roman"/>
                <a:cs typeface="Times New Roman"/>
              </a:rPr>
              <a:t>as Hardware as a Service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(HaaS).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508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Virtualized </a:t>
            </a:r>
            <a:r>
              <a:rPr sz="2000" dirty="0">
                <a:latin typeface="Times New Roman"/>
                <a:cs typeface="Times New Roman"/>
              </a:rPr>
              <a:t>resources (CPU, </a:t>
            </a:r>
            <a:r>
              <a:rPr sz="2000" spc="-30" dirty="0">
                <a:latin typeface="Times New Roman"/>
                <a:cs typeface="Times New Roman"/>
              </a:rPr>
              <a:t>memory, </a:t>
            </a:r>
            <a:r>
              <a:rPr sz="2000" dirty="0">
                <a:latin typeface="Times New Roman"/>
                <a:cs typeface="Times New Roman"/>
              </a:rPr>
              <a:t>storage and eventually service </a:t>
            </a:r>
            <a:r>
              <a:rPr sz="2000" spc="-5" dirty="0">
                <a:latin typeface="Times New Roman"/>
                <a:cs typeface="Times New Roman"/>
              </a:rPr>
              <a:t>substrates) </a:t>
            </a:r>
            <a:r>
              <a:rPr sz="2000" dirty="0">
                <a:latin typeface="Times New Roman"/>
                <a:cs typeface="Times New Roman"/>
              </a:rPr>
              <a:t>are used (on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 pay per use basis) by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7620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IaaS helps </a:t>
            </a:r>
            <a:r>
              <a:rPr sz="2000" spc="-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avoid the expense and </a:t>
            </a:r>
            <a:r>
              <a:rPr sz="2000" spc="-5" dirty="0">
                <a:latin typeface="Times New Roman"/>
                <a:cs typeface="Times New Roman"/>
              </a:rPr>
              <a:t>complexity </a:t>
            </a:r>
            <a:r>
              <a:rPr sz="2000" dirty="0">
                <a:latin typeface="Times New Roman"/>
                <a:cs typeface="Times New Roman"/>
              </a:rPr>
              <a:t>of buying and managing your </a:t>
            </a:r>
            <a:r>
              <a:rPr sz="2000" spc="5" dirty="0">
                <a:latin typeface="Times New Roman"/>
                <a:cs typeface="Times New Roman"/>
              </a:rPr>
              <a:t>own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  servers and other data center </a:t>
            </a:r>
            <a:r>
              <a:rPr sz="2000" spc="-5" dirty="0">
                <a:latin typeface="Times New Roman"/>
                <a:cs typeface="Times New Roman"/>
              </a:rPr>
              <a:t>infrastructure. </a:t>
            </a:r>
            <a:r>
              <a:rPr sz="2000" dirty="0">
                <a:latin typeface="Times New Roman"/>
                <a:cs typeface="Times New Roman"/>
              </a:rPr>
              <a:t>Each resource is </a:t>
            </a:r>
            <a:r>
              <a:rPr sz="2000" spc="-5" dirty="0">
                <a:latin typeface="Times New Roman"/>
                <a:cs typeface="Times New Roman"/>
              </a:rPr>
              <a:t>offered </a:t>
            </a:r>
            <a:r>
              <a:rPr sz="2000" dirty="0">
                <a:latin typeface="Times New Roman"/>
                <a:cs typeface="Times New Roman"/>
              </a:rPr>
              <a:t>as a separate service  component and you only need to rent a particular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for as long as you need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4445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spc="-15" dirty="0">
                <a:latin typeface="Times New Roman"/>
                <a:cs typeface="Times New Roman"/>
              </a:rPr>
              <a:t>Currently,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most </a:t>
            </a:r>
            <a:r>
              <a:rPr sz="2000" dirty="0">
                <a:latin typeface="Times New Roman"/>
                <a:cs typeface="Times New Roman"/>
              </a:rPr>
              <a:t>high-profile IaaS operation is </a:t>
            </a:r>
            <a:r>
              <a:rPr sz="2000" b="1" spc="-10" dirty="0">
                <a:latin typeface="Times New Roman"/>
                <a:cs typeface="Times New Roman"/>
              </a:rPr>
              <a:t>Amazon’s </a:t>
            </a:r>
            <a:r>
              <a:rPr sz="2000" b="1" dirty="0">
                <a:latin typeface="Times New Roman"/>
                <a:cs typeface="Times New Roman"/>
              </a:rPr>
              <a:t>Elastic Compute Cloud  (Amazon EC2)</a:t>
            </a:r>
            <a:r>
              <a:rPr sz="2000" dirty="0">
                <a:latin typeface="Times New Roman"/>
                <a:cs typeface="Times New Roman"/>
              </a:rPr>
              <a:t>. It provides a </a:t>
            </a:r>
            <a:r>
              <a:rPr sz="2000" spc="-45" dirty="0">
                <a:latin typeface="Times New Roman"/>
                <a:cs typeface="Times New Roman"/>
              </a:rPr>
              <a:t>Web </a:t>
            </a:r>
            <a:r>
              <a:rPr sz="2000" dirty="0">
                <a:latin typeface="Times New Roman"/>
                <a:cs typeface="Times New Roman"/>
              </a:rPr>
              <a:t>interface that allows customers to access virtual</a:t>
            </a:r>
            <a:r>
              <a:rPr sz="2000" spc="-2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machines.  </a:t>
            </a:r>
            <a:r>
              <a:rPr sz="2000" dirty="0">
                <a:latin typeface="Times New Roman"/>
                <a:cs typeface="Times New Roman"/>
              </a:rPr>
              <a:t>EC2 </a:t>
            </a:r>
            <a:r>
              <a:rPr sz="2000" spc="-5" dirty="0">
                <a:latin typeface="Times New Roman"/>
                <a:cs typeface="Times New Roman"/>
              </a:rPr>
              <a:t>offers scalability </a:t>
            </a:r>
            <a:r>
              <a:rPr sz="2000" dirty="0">
                <a:latin typeface="Times New Roman"/>
                <a:cs typeface="Times New Roman"/>
              </a:rPr>
              <a:t>under the </a:t>
            </a:r>
            <a:r>
              <a:rPr sz="2000" spc="-5" dirty="0">
                <a:latin typeface="Times New Roman"/>
                <a:cs typeface="Times New Roman"/>
              </a:rPr>
              <a:t>user’s </a:t>
            </a:r>
            <a:r>
              <a:rPr sz="2000" dirty="0">
                <a:latin typeface="Times New Roman"/>
                <a:cs typeface="Times New Roman"/>
              </a:rPr>
              <a:t>control </a:t>
            </a:r>
            <a:r>
              <a:rPr sz="2000" spc="-5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the user paying for resources by the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hour.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551160" cy="524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Common </a:t>
            </a:r>
            <a:r>
              <a:rPr sz="2400" b="1" dirty="0">
                <a:latin typeface="Times New Roman"/>
                <a:cs typeface="Times New Roman"/>
              </a:rPr>
              <a:t>IaaS </a:t>
            </a:r>
            <a:r>
              <a:rPr sz="2400" b="1" spc="-5" dirty="0">
                <a:latin typeface="Times New Roman"/>
                <a:cs typeface="Times New Roman"/>
              </a:rPr>
              <a:t>Business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Scenarios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sz="2000" dirty="0">
                <a:latin typeface="Times New Roman"/>
                <a:cs typeface="Times New Roman"/>
              </a:rPr>
              <a:t>Businesses use IaaS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14069" marR="301625" indent="-457200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sz="2000" b="1" spc="-45" dirty="0">
                <a:latin typeface="Times New Roman"/>
                <a:cs typeface="Times New Roman"/>
              </a:rPr>
              <a:t>Test </a:t>
            </a:r>
            <a:r>
              <a:rPr sz="2000" b="1" dirty="0">
                <a:latin typeface="Times New Roman"/>
                <a:cs typeface="Times New Roman"/>
              </a:rPr>
              <a:t>and Development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2000" spc="-5" dirty="0">
                <a:latin typeface="Times New Roman"/>
                <a:cs typeface="Times New Roman"/>
              </a:rPr>
              <a:t>test </a:t>
            </a:r>
            <a:r>
              <a:rPr sz="2000" dirty="0">
                <a:latin typeface="Times New Roman"/>
                <a:cs typeface="Times New Roman"/>
              </a:rPr>
              <a:t>environments can be quickly </a:t>
            </a:r>
            <a:r>
              <a:rPr sz="2000" spc="-5" dirty="0">
                <a:latin typeface="Times New Roman"/>
                <a:cs typeface="Times New Roman"/>
              </a:rPr>
              <a:t>setup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dismantled </a:t>
            </a:r>
            <a:r>
              <a:rPr sz="2000" dirty="0">
                <a:latin typeface="Times New Roman"/>
                <a:cs typeface="Times New Roman"/>
              </a:rPr>
              <a:t>as a result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 which new applications can be brought to the </a:t>
            </a:r>
            <a:r>
              <a:rPr sz="2000" spc="-5" dirty="0">
                <a:latin typeface="Times New Roman"/>
                <a:cs typeface="Times New Roman"/>
              </a:rPr>
              <a:t>market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faster.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sz="2000" b="1" spc="-35" dirty="0">
                <a:latin typeface="Times New Roman"/>
                <a:cs typeface="Times New Roman"/>
              </a:rPr>
              <a:t>Web </a:t>
            </a:r>
            <a:r>
              <a:rPr sz="2000" b="1" dirty="0">
                <a:latin typeface="Times New Roman"/>
                <a:cs typeface="Times New Roman"/>
              </a:rPr>
              <a:t>Hosting</a:t>
            </a:r>
            <a:r>
              <a:rPr sz="2000" dirty="0">
                <a:latin typeface="Times New Roman"/>
                <a:cs typeface="Times New Roman"/>
              </a:rPr>
              <a:t>: using IaaS for web hosting is </a:t>
            </a:r>
            <a:r>
              <a:rPr sz="2000" spc="-5" dirty="0">
                <a:latin typeface="Times New Roman"/>
                <a:cs typeface="Times New Roman"/>
              </a:rPr>
              <a:t>less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expensive.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4069" marR="5080" indent="-457200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sz="2000" b="1" dirty="0">
                <a:latin typeface="Times New Roman"/>
                <a:cs typeface="Times New Roman"/>
              </a:rPr>
              <a:t>Storage, Backup and Recovery</a:t>
            </a:r>
            <a:r>
              <a:rPr sz="2000" dirty="0">
                <a:latin typeface="Times New Roman"/>
                <a:cs typeface="Times New Roman"/>
              </a:rPr>
              <a:t>: the need for physical storage can </a:t>
            </a:r>
            <a:r>
              <a:rPr sz="2000" spc="-5" dirty="0">
                <a:latin typeface="Times New Roman"/>
                <a:cs typeface="Times New Roman"/>
              </a:rPr>
              <a:t>effectively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eliminated,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 IaaS is useful in handling unpredictable </a:t>
            </a:r>
            <a:r>
              <a:rPr sz="2000" spc="-5" dirty="0">
                <a:latin typeface="Times New Roman"/>
                <a:cs typeface="Times New Roman"/>
              </a:rPr>
              <a:t>demand </a:t>
            </a:r>
            <a:r>
              <a:rPr sz="2000" dirty="0">
                <a:latin typeface="Times New Roman"/>
                <a:cs typeface="Times New Roman"/>
              </a:rPr>
              <a:t>in storage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sz="2000" b="1" dirty="0">
                <a:latin typeface="Times New Roman"/>
                <a:cs typeface="Times New Roman"/>
              </a:rPr>
              <a:t>High-Performance Computing</a:t>
            </a:r>
            <a:r>
              <a:rPr sz="2000" dirty="0">
                <a:latin typeface="Times New Roman"/>
                <a:cs typeface="Times New Roman"/>
              </a:rPr>
              <a:t>: using super </a:t>
            </a:r>
            <a:r>
              <a:rPr sz="2000" spc="-5" dirty="0">
                <a:latin typeface="Times New Roman"/>
                <a:cs typeface="Times New Roman"/>
              </a:rPr>
              <a:t>computers </a:t>
            </a:r>
            <a:r>
              <a:rPr sz="2000" dirty="0">
                <a:latin typeface="Times New Roman"/>
                <a:cs typeface="Times New Roman"/>
              </a:rPr>
              <a:t>for highly </a:t>
            </a:r>
            <a:r>
              <a:rPr sz="2000" spc="-5" dirty="0">
                <a:latin typeface="Times New Roman"/>
                <a:cs typeface="Times New Roman"/>
              </a:rPr>
              <a:t>complex computing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earthquake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simulations.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4069" marR="21590" indent="-457200">
              <a:lnSpc>
                <a:spcPct val="100000"/>
              </a:lnSpc>
              <a:buAutoNum type="arabicPeriod" startAt="5"/>
              <a:tabLst>
                <a:tab pos="814069" algn="l"/>
                <a:tab pos="81470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Big </a:t>
            </a:r>
            <a:r>
              <a:rPr sz="2000" b="1" dirty="0">
                <a:latin typeface="Times New Roman"/>
                <a:cs typeface="Times New Roman"/>
              </a:rPr>
              <a:t>Data Analysis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2000" spc="-5" dirty="0">
                <a:latin typeface="Times New Roman"/>
                <a:cs typeface="Times New Roman"/>
              </a:rPr>
              <a:t>mining </a:t>
            </a:r>
            <a:r>
              <a:rPr sz="2000" spc="-10" dirty="0">
                <a:latin typeface="Times New Roman"/>
                <a:cs typeface="Times New Roman"/>
              </a:rPr>
              <a:t>large </a:t>
            </a:r>
            <a:r>
              <a:rPr sz="2000" spc="-5" dirty="0">
                <a:latin typeface="Times New Roman"/>
                <a:cs typeface="Times New Roman"/>
              </a:rPr>
              <a:t>amounts </a:t>
            </a:r>
            <a:r>
              <a:rPr sz="2000" dirty="0">
                <a:latin typeface="Times New Roman"/>
                <a:cs typeface="Times New Roman"/>
              </a:rPr>
              <a:t>of data </a:t>
            </a:r>
            <a:r>
              <a:rPr sz="2000" spc="-5" dirty="0">
                <a:latin typeface="Times New Roman"/>
                <a:cs typeface="Times New Roman"/>
              </a:rPr>
              <a:t>sets </a:t>
            </a:r>
            <a:r>
              <a:rPr sz="2000" dirty="0">
                <a:latin typeface="Times New Roman"/>
                <a:cs typeface="Times New Roman"/>
              </a:rPr>
              <a:t>to analyse and find useful patterns</a:t>
            </a:r>
            <a:r>
              <a:rPr sz="2000" spc="-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within  requires huge processing, which IaaS can provide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economically.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840085" cy="530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40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900" spc="-10" dirty="0">
                <a:latin typeface="Times New Roman"/>
                <a:cs typeface="Times New Roman"/>
              </a:rPr>
              <a:t>Virtualization </a:t>
            </a:r>
            <a:r>
              <a:rPr sz="1900" spc="-5" dirty="0">
                <a:latin typeface="Times New Roman"/>
                <a:cs typeface="Times New Roman"/>
              </a:rPr>
              <a:t>is a fundamental </a:t>
            </a:r>
            <a:r>
              <a:rPr sz="1900" spc="-10" dirty="0">
                <a:latin typeface="Times New Roman"/>
                <a:cs typeface="Times New Roman"/>
              </a:rPr>
              <a:t>mechanism </a:t>
            </a:r>
            <a:r>
              <a:rPr sz="1900" spc="-5" dirty="0">
                <a:latin typeface="Times New Roman"/>
                <a:cs typeface="Times New Roman"/>
              </a:rPr>
              <a:t>for delivering cloud</a:t>
            </a:r>
            <a:r>
              <a:rPr sz="1900" spc="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services.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99770" marR="7366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900" spc="-10" dirty="0">
                <a:latin typeface="Times New Roman"/>
                <a:cs typeface="Times New Roman"/>
              </a:rPr>
              <a:t>Virtualization </a:t>
            </a:r>
            <a:r>
              <a:rPr sz="1900" spc="-5" dirty="0">
                <a:latin typeface="Times New Roman"/>
                <a:cs typeface="Times New Roman"/>
              </a:rPr>
              <a:t>refers to the creation of a virtual resource such as a </a:t>
            </a:r>
            <a:r>
              <a:rPr sz="1900" spc="-15" dirty="0">
                <a:latin typeface="Times New Roman"/>
                <a:cs typeface="Times New Roman"/>
              </a:rPr>
              <a:t>server, </a:t>
            </a:r>
            <a:r>
              <a:rPr sz="1900" spc="-5" dirty="0">
                <a:latin typeface="Times New Roman"/>
                <a:cs typeface="Times New Roman"/>
              </a:rPr>
              <a:t>desktop, operating </a:t>
            </a:r>
            <a:r>
              <a:rPr sz="1900" spc="-10" dirty="0">
                <a:latin typeface="Times New Roman"/>
                <a:cs typeface="Times New Roman"/>
              </a:rPr>
              <a:t>system, </a:t>
            </a:r>
            <a:r>
              <a:rPr sz="1900" spc="-5" dirty="0">
                <a:latin typeface="Times New Roman"/>
                <a:cs typeface="Times New Roman"/>
              </a:rPr>
              <a:t>file,  storage or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network.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900" spc="-5" dirty="0">
                <a:latin typeface="Times New Roman"/>
                <a:cs typeface="Times New Roman"/>
              </a:rPr>
              <a:t>The </a:t>
            </a:r>
            <a:r>
              <a:rPr sz="1900" spc="-10" dirty="0">
                <a:latin typeface="Times New Roman"/>
                <a:cs typeface="Times New Roman"/>
              </a:rPr>
              <a:t>main </a:t>
            </a:r>
            <a:r>
              <a:rPr sz="1900" spc="-5" dirty="0">
                <a:latin typeface="Times New Roman"/>
                <a:cs typeface="Times New Roman"/>
              </a:rPr>
              <a:t>goal of virtualization is to </a:t>
            </a:r>
            <a:r>
              <a:rPr sz="1900" spc="-10" dirty="0">
                <a:latin typeface="Times New Roman"/>
                <a:cs typeface="Times New Roman"/>
              </a:rPr>
              <a:t>manage </a:t>
            </a:r>
            <a:r>
              <a:rPr sz="1900" spc="-5" dirty="0">
                <a:latin typeface="Times New Roman"/>
                <a:cs typeface="Times New Roman"/>
              </a:rPr>
              <a:t>workloads by radically transforming traditional</a:t>
            </a:r>
            <a:r>
              <a:rPr sz="1900" spc="18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computing</a:t>
            </a:r>
            <a:endParaRPr sz="19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to </a:t>
            </a:r>
            <a:r>
              <a:rPr sz="1900" spc="-10" dirty="0">
                <a:latin typeface="Times New Roman"/>
                <a:cs typeface="Times New Roman"/>
              </a:rPr>
              <a:t>make </a:t>
            </a:r>
            <a:r>
              <a:rPr sz="1900" spc="-5" dirty="0">
                <a:latin typeface="Times New Roman"/>
                <a:cs typeface="Times New Roman"/>
              </a:rPr>
              <a:t>it </a:t>
            </a:r>
            <a:r>
              <a:rPr sz="1900" spc="-10" dirty="0">
                <a:latin typeface="Times New Roman"/>
                <a:cs typeface="Times New Roman"/>
              </a:rPr>
              <a:t>more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scalable.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699770" marR="1841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900" spc="-5" dirty="0">
                <a:latin typeface="Times New Roman"/>
                <a:cs typeface="Times New Roman"/>
              </a:rPr>
              <a:t>The </a:t>
            </a:r>
            <a:r>
              <a:rPr sz="1900" spc="-10" dirty="0">
                <a:latin typeface="Times New Roman"/>
                <a:cs typeface="Times New Roman"/>
              </a:rPr>
              <a:t>most </a:t>
            </a:r>
            <a:r>
              <a:rPr sz="1900" spc="-15" dirty="0">
                <a:latin typeface="Times New Roman"/>
                <a:cs typeface="Times New Roman"/>
              </a:rPr>
              <a:t>common </a:t>
            </a:r>
            <a:r>
              <a:rPr sz="1900" spc="-5" dirty="0">
                <a:latin typeface="Times New Roman"/>
                <a:cs typeface="Times New Roman"/>
              </a:rPr>
              <a:t>form of virtualization is the operating system-level virtualization. In operating  system-level virtualization, it is possible to run multiple operating </a:t>
            </a:r>
            <a:r>
              <a:rPr sz="1900" spc="-10" dirty="0">
                <a:latin typeface="Times New Roman"/>
                <a:cs typeface="Times New Roman"/>
              </a:rPr>
              <a:t>systems </a:t>
            </a:r>
            <a:r>
              <a:rPr sz="1900" spc="-5" dirty="0">
                <a:latin typeface="Times New Roman"/>
                <a:cs typeface="Times New Roman"/>
              </a:rPr>
              <a:t>on a single piece of</a:t>
            </a:r>
            <a:r>
              <a:rPr sz="1900" spc="17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hardware.</a:t>
            </a:r>
            <a:endParaRPr sz="1900">
              <a:latin typeface="Times New Roman"/>
              <a:cs typeface="Times New Roman"/>
            </a:endParaRPr>
          </a:p>
          <a:p>
            <a:pPr marL="699770" marR="5080">
              <a:lnSpc>
                <a:spcPct val="100000"/>
              </a:lnSpc>
            </a:pPr>
            <a:r>
              <a:rPr sz="1900" spc="-10" dirty="0">
                <a:latin typeface="Times New Roman"/>
                <a:cs typeface="Times New Roman"/>
              </a:rPr>
              <a:t>Virtualization </a:t>
            </a:r>
            <a:r>
              <a:rPr sz="1900" spc="-5" dirty="0">
                <a:latin typeface="Times New Roman"/>
                <a:cs typeface="Times New Roman"/>
              </a:rPr>
              <a:t>technology involves separating the physical hardware and software by emulating hardware  using software. </a:t>
            </a:r>
            <a:r>
              <a:rPr sz="1900" dirty="0">
                <a:latin typeface="Times New Roman"/>
                <a:cs typeface="Times New Roman"/>
              </a:rPr>
              <a:t>When </a:t>
            </a:r>
            <a:r>
              <a:rPr sz="1900" spc="-5" dirty="0">
                <a:latin typeface="Times New Roman"/>
                <a:cs typeface="Times New Roman"/>
              </a:rPr>
              <a:t>a different OS is operating on top of the primary OS by </a:t>
            </a:r>
            <a:r>
              <a:rPr sz="1900" spc="-10" dirty="0">
                <a:latin typeface="Times New Roman"/>
                <a:cs typeface="Times New Roman"/>
              </a:rPr>
              <a:t>means </a:t>
            </a:r>
            <a:r>
              <a:rPr sz="1900" spc="-5" dirty="0">
                <a:latin typeface="Times New Roman"/>
                <a:cs typeface="Times New Roman"/>
              </a:rPr>
              <a:t>of virtualization, it  is referred to as a virtual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machine.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699770" marR="53975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900" spc="-5" dirty="0">
                <a:latin typeface="Times New Roman"/>
                <a:cs typeface="Times New Roman"/>
              </a:rPr>
              <a:t>A virtual </a:t>
            </a:r>
            <a:r>
              <a:rPr sz="1900" spc="-10" dirty="0">
                <a:latin typeface="Times New Roman"/>
                <a:cs typeface="Times New Roman"/>
              </a:rPr>
              <a:t>machine </a:t>
            </a:r>
            <a:r>
              <a:rPr sz="1900" spc="-5" dirty="0">
                <a:latin typeface="Times New Roman"/>
                <a:cs typeface="Times New Roman"/>
              </a:rPr>
              <a:t>is nothing but a data file on a physical computer that can be </a:t>
            </a:r>
            <a:r>
              <a:rPr sz="1900" spc="-10" dirty="0">
                <a:latin typeface="Times New Roman"/>
                <a:cs typeface="Times New Roman"/>
              </a:rPr>
              <a:t>moved </a:t>
            </a:r>
            <a:r>
              <a:rPr sz="1900" spc="-5" dirty="0">
                <a:latin typeface="Times New Roman"/>
                <a:cs typeface="Times New Roman"/>
              </a:rPr>
              <a:t>and copied to  another </a:t>
            </a:r>
            <a:r>
              <a:rPr sz="1900" spc="-15" dirty="0">
                <a:latin typeface="Times New Roman"/>
                <a:cs typeface="Times New Roman"/>
              </a:rPr>
              <a:t>computer, </a:t>
            </a:r>
            <a:r>
              <a:rPr sz="1900" dirty="0">
                <a:latin typeface="Times New Roman"/>
                <a:cs typeface="Times New Roman"/>
              </a:rPr>
              <a:t>just </a:t>
            </a:r>
            <a:r>
              <a:rPr sz="1900" spc="-5" dirty="0">
                <a:latin typeface="Times New Roman"/>
                <a:cs typeface="Times New Roman"/>
              </a:rPr>
              <a:t>like a </a:t>
            </a:r>
            <a:r>
              <a:rPr sz="1900" spc="-10" dirty="0">
                <a:latin typeface="Times New Roman"/>
                <a:cs typeface="Times New Roman"/>
              </a:rPr>
              <a:t>normal </a:t>
            </a:r>
            <a:r>
              <a:rPr sz="1900" spc="-5" dirty="0">
                <a:latin typeface="Times New Roman"/>
                <a:cs typeface="Times New Roman"/>
              </a:rPr>
              <a:t>data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file.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692652" y="2606039"/>
            <a:ext cx="4957572" cy="3636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9723120" cy="128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sz="2000" spc="-10" dirty="0">
                <a:latin typeface="Times New Roman"/>
                <a:cs typeface="Times New Roman"/>
              </a:rPr>
              <a:t>Virtualization </a:t>
            </a:r>
            <a:r>
              <a:rPr sz="2000" dirty="0">
                <a:latin typeface="Times New Roman"/>
                <a:cs typeface="Times New Roman"/>
              </a:rPr>
              <a:t>provides a platform for </a:t>
            </a:r>
            <a:r>
              <a:rPr sz="2000" spc="-5" dirty="0">
                <a:latin typeface="Times New Roman"/>
                <a:cs typeface="Times New Roman"/>
              </a:rPr>
              <a:t>optimizing complex </a:t>
            </a:r>
            <a:r>
              <a:rPr sz="2000" dirty="0">
                <a:latin typeface="Times New Roman"/>
                <a:cs typeface="Times New Roman"/>
              </a:rPr>
              <a:t>IT resources in a scalable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manner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(efficiently </a:t>
            </a:r>
            <a:r>
              <a:rPr sz="2000" dirty="0">
                <a:latin typeface="Times New Roman"/>
                <a:cs typeface="Times New Roman"/>
              </a:rPr>
              <a:t>growing), which is ideal for delivering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144000" y="3392423"/>
            <a:ext cx="2619755" cy="1155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8294370" cy="5340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Characteristics of </a:t>
            </a:r>
            <a:r>
              <a:rPr sz="2400" b="1" spc="-15" dirty="0">
                <a:latin typeface="Times New Roman"/>
                <a:cs typeface="Times New Roman"/>
              </a:rPr>
              <a:t>Virtual</a:t>
            </a:r>
            <a:r>
              <a:rPr sz="2400" b="1" spc="-11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Machines: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45"/>
              </a:spcBef>
            </a:pPr>
            <a:r>
              <a:rPr sz="1800" spc="-10" dirty="0">
                <a:latin typeface="Times New Roman"/>
                <a:cs typeface="Times New Roman"/>
              </a:rPr>
              <a:t>Virtualization </a:t>
            </a:r>
            <a:r>
              <a:rPr sz="1800" dirty="0">
                <a:latin typeface="Times New Roman"/>
                <a:cs typeface="Times New Roman"/>
              </a:rPr>
              <a:t>has three characteristics that </a:t>
            </a:r>
            <a:r>
              <a:rPr sz="1800" spc="-5" dirty="0">
                <a:latin typeface="Times New Roman"/>
                <a:cs typeface="Times New Roman"/>
              </a:rPr>
              <a:t>make </a:t>
            </a:r>
            <a:r>
              <a:rPr sz="1800" dirty="0">
                <a:latin typeface="Times New Roman"/>
                <a:cs typeface="Times New Roman"/>
              </a:rPr>
              <a:t>it ideal for cloud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computing: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99770" marR="9652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800" b="1" dirty="0">
                <a:latin typeface="Times New Roman"/>
                <a:cs typeface="Times New Roman"/>
              </a:rPr>
              <a:t>Partitioning: </a:t>
            </a:r>
            <a:r>
              <a:rPr sz="1800" dirty="0">
                <a:latin typeface="Times New Roman"/>
                <a:cs typeface="Times New Roman"/>
              </a:rPr>
              <a:t>In virtualization, </a:t>
            </a:r>
            <a:r>
              <a:rPr sz="1800" spc="-5" dirty="0">
                <a:latin typeface="Times New Roman"/>
                <a:cs typeface="Times New Roman"/>
              </a:rPr>
              <a:t>many </a:t>
            </a:r>
            <a:r>
              <a:rPr sz="1800" dirty="0">
                <a:latin typeface="Times New Roman"/>
                <a:cs typeface="Times New Roman"/>
              </a:rPr>
              <a:t>applications and operating systems </a:t>
            </a:r>
            <a:r>
              <a:rPr sz="1800" spc="-5" dirty="0">
                <a:latin typeface="Times New Roman"/>
                <a:cs typeface="Times New Roman"/>
              </a:rPr>
              <a:t>(OS)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 supported in a </a:t>
            </a:r>
            <a:r>
              <a:rPr sz="1800" spc="-5" dirty="0">
                <a:latin typeface="Times New Roman"/>
                <a:cs typeface="Times New Roman"/>
              </a:rPr>
              <a:t>single </a:t>
            </a:r>
            <a:r>
              <a:rPr sz="1800" dirty="0">
                <a:latin typeface="Times New Roman"/>
                <a:cs typeface="Times New Roman"/>
              </a:rPr>
              <a:t>physical system by partitioning (separating) the available  resources.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marR="4318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Isolation: </a:t>
            </a:r>
            <a:r>
              <a:rPr sz="1800" dirty="0">
                <a:latin typeface="Times New Roman"/>
                <a:cs typeface="Times New Roman"/>
              </a:rPr>
              <a:t>Each virtual </a:t>
            </a:r>
            <a:r>
              <a:rPr sz="1800" spc="-5" dirty="0">
                <a:latin typeface="Times New Roman"/>
                <a:cs typeface="Times New Roman"/>
              </a:rPr>
              <a:t>machine is </a:t>
            </a:r>
            <a:r>
              <a:rPr sz="1800" dirty="0">
                <a:latin typeface="Times New Roman"/>
                <a:cs typeface="Times New Roman"/>
              </a:rPr>
              <a:t>isolated from its host physical system and other  virtualized machines. Because of this isolation, if one virtual instance crashes, it  does not </a:t>
            </a:r>
            <a:r>
              <a:rPr sz="1800" spc="-5" dirty="0">
                <a:latin typeface="Times New Roman"/>
                <a:cs typeface="Times New Roman"/>
              </a:rPr>
              <a:t>affect </a:t>
            </a:r>
            <a:r>
              <a:rPr sz="1800" dirty="0">
                <a:latin typeface="Times New Roman"/>
                <a:cs typeface="Times New Roman"/>
              </a:rPr>
              <a:t>the other virtual machines. In addition, data are not </a:t>
            </a:r>
            <a:r>
              <a:rPr sz="1800" spc="-5" dirty="0">
                <a:latin typeface="Times New Roman"/>
                <a:cs typeface="Times New Roman"/>
              </a:rPr>
              <a:t>shared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  one virtual container 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another.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marR="508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Encapsulation: </a:t>
            </a:r>
            <a:r>
              <a:rPr sz="1800" dirty="0">
                <a:latin typeface="Times New Roman"/>
                <a:cs typeface="Times New Roman"/>
              </a:rPr>
              <a:t>A virtual </a:t>
            </a:r>
            <a:r>
              <a:rPr sz="1800" spc="-5" dirty="0">
                <a:latin typeface="Times New Roman"/>
                <a:cs typeface="Times New Roman"/>
              </a:rPr>
              <a:t>machine </a:t>
            </a:r>
            <a:r>
              <a:rPr sz="1800" dirty="0">
                <a:latin typeface="Times New Roman"/>
                <a:cs typeface="Times New Roman"/>
              </a:rPr>
              <a:t>can be represented (and even stored) as a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single  file, </a:t>
            </a:r>
            <a:r>
              <a:rPr sz="1800" spc="-5" dirty="0">
                <a:latin typeface="Times New Roman"/>
                <a:cs typeface="Times New Roman"/>
              </a:rPr>
              <a:t>so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can easily identify it based on the service it provides. In </a:t>
            </a:r>
            <a:r>
              <a:rPr sz="1800" spc="-5" dirty="0">
                <a:latin typeface="Times New Roman"/>
                <a:cs typeface="Times New Roman"/>
              </a:rPr>
              <a:t>essence,  </a:t>
            </a:r>
            <a:r>
              <a:rPr sz="1800" dirty="0">
                <a:latin typeface="Times New Roman"/>
                <a:cs typeface="Times New Roman"/>
              </a:rPr>
              <a:t>the encapsulated </a:t>
            </a:r>
            <a:r>
              <a:rPr sz="1800" spc="-5" dirty="0">
                <a:latin typeface="Times New Roman"/>
                <a:cs typeface="Times New Roman"/>
              </a:rPr>
              <a:t>process </a:t>
            </a:r>
            <a:r>
              <a:rPr sz="1800" dirty="0">
                <a:latin typeface="Times New Roman"/>
                <a:cs typeface="Times New Roman"/>
              </a:rPr>
              <a:t>could be a </a:t>
            </a:r>
            <a:r>
              <a:rPr sz="1800" spc="-5" dirty="0">
                <a:latin typeface="Times New Roman"/>
                <a:cs typeface="Times New Roman"/>
              </a:rPr>
              <a:t>business </a:t>
            </a:r>
            <a:r>
              <a:rPr sz="1800" dirty="0">
                <a:latin typeface="Times New Roman"/>
                <a:cs typeface="Times New Roman"/>
              </a:rPr>
              <a:t>service. This encapsulated virtual  </a:t>
            </a:r>
            <a:r>
              <a:rPr sz="1800" spc="-5" dirty="0">
                <a:latin typeface="Times New Roman"/>
                <a:cs typeface="Times New Roman"/>
              </a:rPr>
              <a:t>machine </a:t>
            </a:r>
            <a:r>
              <a:rPr sz="1800" dirty="0">
                <a:latin typeface="Times New Roman"/>
                <a:cs typeface="Times New Roman"/>
              </a:rPr>
              <a:t>can be presented to an application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a complete </a:t>
            </a:r>
            <a:r>
              <a:rPr sz="1800" spc="-15" dirty="0">
                <a:latin typeface="Times New Roman"/>
                <a:cs typeface="Times New Roman"/>
              </a:rPr>
              <a:t>entity. </a:t>
            </a:r>
            <a:r>
              <a:rPr sz="1800" dirty="0">
                <a:latin typeface="Times New Roman"/>
                <a:cs typeface="Times New Roman"/>
              </a:rPr>
              <a:t>Therefore,  encapsulation can protect each application </a:t>
            </a:r>
            <a:r>
              <a:rPr sz="1800" spc="-5" dirty="0">
                <a:latin typeface="Times New Roman"/>
                <a:cs typeface="Times New Roman"/>
              </a:rPr>
              <a:t>so </a:t>
            </a:r>
            <a:r>
              <a:rPr sz="1800" dirty="0">
                <a:latin typeface="Times New Roman"/>
                <a:cs typeface="Times New Roman"/>
              </a:rPr>
              <a:t>that it does not interfere with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another  application.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101328" y="3526535"/>
            <a:ext cx="2706624" cy="270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8654415" cy="506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Using a Hypervisor in</a:t>
            </a:r>
            <a:r>
              <a:rPr sz="2400" b="1" spc="-1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45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800" dirty="0">
                <a:latin typeface="Times New Roman"/>
                <a:cs typeface="Times New Roman"/>
              </a:rPr>
              <a:t>A hypervisor is an operating system, which </a:t>
            </a:r>
            <a:r>
              <a:rPr sz="1800" spc="-5" dirty="0">
                <a:latin typeface="Times New Roman"/>
                <a:cs typeface="Times New Roman"/>
              </a:rPr>
              <a:t>makes </a:t>
            </a:r>
            <a:r>
              <a:rPr sz="1800" dirty="0">
                <a:latin typeface="Times New Roman"/>
                <a:cs typeface="Times New Roman"/>
              </a:rPr>
              <a:t>things happen in an orderly</a:t>
            </a:r>
            <a:r>
              <a:rPr sz="1800" spc="-229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manner.</a:t>
            </a:r>
            <a:endParaRPr sz="18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The hypervisor </a:t>
            </a:r>
            <a:r>
              <a:rPr sz="1800" spc="-5" dirty="0">
                <a:latin typeface="Times New Roman"/>
                <a:cs typeface="Times New Roman"/>
              </a:rPr>
              <a:t>sits </a:t>
            </a:r>
            <a:r>
              <a:rPr sz="1800" dirty="0">
                <a:latin typeface="Times New Roman"/>
                <a:cs typeface="Times New Roman"/>
              </a:rPr>
              <a:t>at the </a:t>
            </a:r>
            <a:r>
              <a:rPr sz="1800" spc="-5" dirty="0">
                <a:latin typeface="Times New Roman"/>
                <a:cs typeface="Times New Roman"/>
              </a:rPr>
              <a:t>lowest </a:t>
            </a:r>
            <a:r>
              <a:rPr sz="1800" dirty="0">
                <a:latin typeface="Times New Roman"/>
                <a:cs typeface="Times New Roman"/>
              </a:rPr>
              <a:t>levels of the hardware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environment.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99770" marR="115697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800" dirty="0">
                <a:latin typeface="Times New Roman"/>
                <a:cs typeface="Times New Roman"/>
              </a:rPr>
              <a:t>Because in cloud computing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need to </a:t>
            </a:r>
            <a:r>
              <a:rPr sz="1800" spc="-5" dirty="0">
                <a:latin typeface="Times New Roman"/>
                <a:cs typeface="Times New Roman"/>
              </a:rPr>
              <a:t>support many different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operating  environments, the hypervisor </a:t>
            </a:r>
            <a:r>
              <a:rPr sz="1800" spc="-5" dirty="0">
                <a:latin typeface="Times New Roman"/>
                <a:cs typeface="Times New Roman"/>
              </a:rPr>
              <a:t>becomes </a:t>
            </a:r>
            <a:r>
              <a:rPr sz="1800" dirty="0">
                <a:latin typeface="Times New Roman"/>
                <a:cs typeface="Times New Roman"/>
              </a:rPr>
              <a:t>an ideal delivery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mechanism.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marR="17018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800" dirty="0">
                <a:latin typeface="Times New Roman"/>
                <a:cs typeface="Times New Roman"/>
              </a:rPr>
              <a:t>The hypervisor lets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spc="-5" dirty="0">
                <a:latin typeface="Times New Roman"/>
                <a:cs typeface="Times New Roman"/>
              </a:rPr>
              <a:t>show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same </a:t>
            </a:r>
            <a:r>
              <a:rPr sz="1800" dirty="0">
                <a:latin typeface="Times New Roman"/>
                <a:cs typeface="Times New Roman"/>
              </a:rPr>
              <a:t>application on lots of systems without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having  to physically copy that application onto each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designed like a </a:t>
            </a:r>
            <a:r>
              <a:rPr sz="1800" spc="-5" dirty="0">
                <a:latin typeface="Times New Roman"/>
                <a:cs typeface="Times New Roman"/>
              </a:rPr>
              <a:t>mainframe OS </a:t>
            </a:r>
            <a:r>
              <a:rPr sz="1800" dirty="0">
                <a:latin typeface="Times New Roman"/>
                <a:cs typeface="Times New Roman"/>
              </a:rPr>
              <a:t>rather than the </a:t>
            </a:r>
            <a:r>
              <a:rPr sz="1800" spc="-15" dirty="0">
                <a:latin typeface="Times New Roman"/>
                <a:cs typeface="Times New Roman"/>
              </a:rPr>
              <a:t>Windows </a:t>
            </a:r>
            <a:r>
              <a:rPr sz="1800" dirty="0">
                <a:latin typeface="Times New Roman"/>
                <a:cs typeface="Times New Roman"/>
              </a:rPr>
              <a:t>operating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hypervisor, </a:t>
            </a:r>
            <a:r>
              <a:rPr sz="1800" dirty="0">
                <a:latin typeface="Times New Roman"/>
                <a:cs typeface="Times New Roman"/>
              </a:rPr>
              <a:t>therefore, schedules the </a:t>
            </a:r>
            <a:r>
              <a:rPr sz="1800" spc="-5" dirty="0">
                <a:latin typeface="Times New Roman"/>
                <a:cs typeface="Times New Roman"/>
              </a:rPr>
              <a:t>amount </a:t>
            </a:r>
            <a:r>
              <a:rPr sz="1800" dirty="0">
                <a:latin typeface="Times New Roman"/>
                <a:cs typeface="Times New Roman"/>
              </a:rPr>
              <a:t>of access everything that guest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OSes</a:t>
            </a:r>
            <a:endParaRPr sz="18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have to from the </a:t>
            </a:r>
            <a:r>
              <a:rPr sz="1800" spc="-5" dirty="0">
                <a:latin typeface="Times New Roman"/>
                <a:cs typeface="Times New Roman"/>
              </a:rPr>
              <a:t>CPU,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20" dirty="0">
                <a:latin typeface="Times New Roman"/>
                <a:cs typeface="Times New Roman"/>
              </a:rPr>
              <a:t>memory, </a:t>
            </a:r>
            <a:r>
              <a:rPr sz="1800" dirty="0">
                <a:latin typeface="Times New Roman"/>
                <a:cs typeface="Times New Roman"/>
              </a:rPr>
              <a:t>to disk I/O and to any other </a:t>
            </a:r>
            <a:r>
              <a:rPr sz="1800" spc="-5" dirty="0">
                <a:latin typeface="Times New Roman"/>
                <a:cs typeface="Times New Roman"/>
              </a:rPr>
              <a:t>I/O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mechanisms.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99770" marR="521334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1800" spc="-20" dirty="0">
                <a:latin typeface="Times New Roman"/>
                <a:cs typeface="Times New Roman"/>
              </a:rPr>
              <a:t>With </a:t>
            </a:r>
            <a:r>
              <a:rPr sz="1800" dirty="0">
                <a:latin typeface="Times New Roman"/>
                <a:cs typeface="Times New Roman"/>
              </a:rPr>
              <a:t>virtualization </a:t>
            </a:r>
            <a:r>
              <a:rPr sz="1800" spc="-10" dirty="0">
                <a:latin typeface="Times New Roman"/>
                <a:cs typeface="Times New Roman"/>
              </a:rPr>
              <a:t>technology,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can </a:t>
            </a:r>
            <a:r>
              <a:rPr sz="1800" spc="-5" dirty="0">
                <a:latin typeface="Times New Roman"/>
                <a:cs typeface="Times New Roman"/>
              </a:rPr>
              <a:t>set </a:t>
            </a:r>
            <a:r>
              <a:rPr sz="1800" dirty="0">
                <a:latin typeface="Times New Roman"/>
                <a:cs typeface="Times New Roman"/>
              </a:rPr>
              <a:t>up the hypervisor to </a:t>
            </a:r>
            <a:r>
              <a:rPr sz="1800" spc="-5" dirty="0">
                <a:latin typeface="Times New Roman"/>
                <a:cs typeface="Times New Roman"/>
              </a:rPr>
              <a:t>split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  </a:t>
            </a:r>
            <a:r>
              <a:rPr sz="1800" spc="-5" dirty="0">
                <a:latin typeface="Times New Roman"/>
                <a:cs typeface="Times New Roman"/>
              </a:rPr>
              <a:t>computer’s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069580" y="3052572"/>
            <a:ext cx="3692652" cy="2058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7101205" cy="524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Times New Roman"/>
                <a:cs typeface="Times New Roman"/>
              </a:rPr>
              <a:t>Types </a:t>
            </a:r>
            <a:r>
              <a:rPr sz="2400" b="1" spc="-5" dirty="0">
                <a:latin typeface="Times New Roman"/>
                <a:cs typeface="Times New Roman"/>
              </a:rPr>
              <a:t>of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Hypervisor: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  <a:tabLst>
                <a:tab pos="1440180" algn="l"/>
                <a:tab pos="2783205" algn="l"/>
                <a:tab pos="3702050" algn="l"/>
                <a:tab pos="4728210" algn="l"/>
                <a:tab pos="5619750" algn="l"/>
                <a:tab pos="5989955" algn="l"/>
                <a:tab pos="6459855" algn="l"/>
              </a:tabLst>
            </a:pPr>
            <a:r>
              <a:rPr sz="2000" dirty="0">
                <a:latin typeface="Times New Roman"/>
                <a:cs typeface="Times New Roman"/>
              </a:rPr>
              <a:t>Di</a:t>
            </a:r>
            <a:r>
              <a:rPr sz="2000" spc="-5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re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	hy</a:t>
            </a:r>
            <a:r>
              <a:rPr sz="2000" spc="-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vi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rs	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-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ort	d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spc="-4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fer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	aspec</a:t>
            </a:r>
            <a:r>
              <a:rPr sz="2000" spc="-2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s	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	t</a:t>
            </a:r>
            <a:r>
              <a:rPr sz="2000" spc="-1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	c</a:t>
            </a:r>
            <a:r>
              <a:rPr sz="2000" spc="-10" dirty="0">
                <a:latin typeface="Times New Roman"/>
                <a:cs typeface="Times New Roman"/>
              </a:rPr>
              <a:t>lou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Hypervisors </a:t>
            </a:r>
            <a:r>
              <a:rPr sz="2000" spc="-5" dirty="0">
                <a:latin typeface="Times New Roman"/>
                <a:cs typeface="Times New Roman"/>
              </a:rPr>
              <a:t>come in </a:t>
            </a:r>
            <a:r>
              <a:rPr sz="2000" dirty="0">
                <a:latin typeface="Times New Roman"/>
                <a:cs typeface="Times New Roman"/>
              </a:rPr>
              <a:t>several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marR="6350" indent="-342900" algn="just">
              <a:lnSpc>
                <a:spcPct val="100000"/>
              </a:lnSpc>
              <a:buFont typeface="Arial"/>
              <a:buChar char="•"/>
              <a:tabLst>
                <a:tab pos="700405" algn="l"/>
              </a:tabLst>
            </a:pPr>
            <a:r>
              <a:rPr sz="2000" b="1" dirty="0">
                <a:latin typeface="Times New Roman"/>
                <a:cs typeface="Times New Roman"/>
              </a:rPr>
              <a:t>Native </a:t>
            </a:r>
            <a:r>
              <a:rPr sz="2000" b="1" spc="-5" dirty="0">
                <a:latin typeface="Times New Roman"/>
                <a:cs typeface="Times New Roman"/>
              </a:rPr>
              <a:t>hypervisors</a:t>
            </a:r>
            <a:r>
              <a:rPr sz="2000" spc="-5" dirty="0">
                <a:latin typeface="Times New Roman"/>
                <a:cs typeface="Times New Roman"/>
              </a:rPr>
              <a:t>, which </a:t>
            </a:r>
            <a:r>
              <a:rPr sz="2000" dirty="0">
                <a:latin typeface="Times New Roman"/>
                <a:cs typeface="Times New Roman"/>
              </a:rPr>
              <a:t>sit </a:t>
            </a:r>
            <a:r>
              <a:rPr sz="2000" spc="-5" dirty="0">
                <a:latin typeface="Times New Roman"/>
                <a:cs typeface="Times New Roman"/>
              </a:rPr>
              <a:t>directly </a:t>
            </a:r>
            <a:r>
              <a:rPr sz="2000" dirty="0">
                <a:latin typeface="Times New Roman"/>
                <a:cs typeface="Times New Roman"/>
              </a:rPr>
              <a:t>on </a:t>
            </a:r>
            <a:r>
              <a:rPr sz="2000" spc="-5" dirty="0">
                <a:latin typeface="Times New Roman"/>
                <a:cs typeface="Times New Roman"/>
              </a:rPr>
              <a:t>the hardware  platform, are most likely used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gain better performance for  </a:t>
            </a:r>
            <a:r>
              <a:rPr sz="2000" dirty="0">
                <a:latin typeface="Times New Roman"/>
                <a:cs typeface="Times New Roman"/>
              </a:rPr>
              <a:t>individual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5080" indent="-342900" algn="just">
              <a:lnSpc>
                <a:spcPct val="100000"/>
              </a:lnSpc>
              <a:buFont typeface="Arial"/>
              <a:buChar char="•"/>
              <a:tabLst>
                <a:tab pos="70040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Hosted hypervisors </a:t>
            </a:r>
            <a:r>
              <a:rPr sz="2000" spc="-5" dirty="0">
                <a:latin typeface="Times New Roman"/>
                <a:cs typeface="Times New Roman"/>
              </a:rPr>
              <a:t>run </a:t>
            </a:r>
            <a:r>
              <a:rPr sz="2000" spc="-10" dirty="0">
                <a:latin typeface="Times New Roman"/>
                <a:cs typeface="Times New Roman"/>
              </a:rPr>
              <a:t>as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distinct software layer above  </a:t>
            </a:r>
            <a:r>
              <a:rPr sz="2000" dirty="0">
                <a:latin typeface="Times New Roman"/>
                <a:cs typeface="Times New Roman"/>
              </a:rPr>
              <a:t>both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hardware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the OS. </a:t>
            </a:r>
            <a:r>
              <a:rPr sz="2000" spc="-5" dirty="0">
                <a:latin typeface="Times New Roman"/>
                <a:cs typeface="Times New Roman"/>
              </a:rPr>
              <a:t>This type of hypervisor is  useful both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private and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public </a:t>
            </a:r>
            <a:r>
              <a:rPr sz="2000" spc="-5" dirty="0">
                <a:latin typeface="Times New Roman"/>
                <a:cs typeface="Times New Roman"/>
              </a:rPr>
              <a:t>clouds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gain performance  improvements.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5080" indent="-342900" algn="just">
              <a:lnSpc>
                <a:spcPct val="100000"/>
              </a:lnSpc>
              <a:buFont typeface="Arial"/>
              <a:buChar char="•"/>
              <a:tabLst>
                <a:tab pos="700405" algn="l"/>
              </a:tabLst>
            </a:pPr>
            <a:r>
              <a:rPr sz="2000" b="1" dirty="0">
                <a:latin typeface="Times New Roman"/>
                <a:cs typeface="Times New Roman"/>
              </a:rPr>
              <a:t>Embedded </a:t>
            </a:r>
            <a:r>
              <a:rPr sz="2000" b="1" spc="-5" dirty="0">
                <a:latin typeface="Times New Roman"/>
                <a:cs typeface="Times New Roman"/>
              </a:rPr>
              <a:t>hypervisors </a:t>
            </a:r>
            <a:r>
              <a:rPr sz="2000" spc="-5" dirty="0">
                <a:latin typeface="Times New Roman"/>
                <a:cs typeface="Times New Roman"/>
              </a:rPr>
              <a:t>are integrated into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processor on </a:t>
            </a:r>
            <a:r>
              <a:rPr sz="2000" dirty="0">
                <a:latin typeface="Times New Roman"/>
                <a:cs typeface="Times New Roman"/>
              </a:rPr>
              <a:t>a  separate </a:t>
            </a:r>
            <a:r>
              <a:rPr sz="2000" spc="-5" dirty="0">
                <a:latin typeface="Times New Roman"/>
                <a:cs typeface="Times New Roman"/>
              </a:rPr>
              <a:t>chip. </a:t>
            </a:r>
            <a:r>
              <a:rPr sz="2000" dirty="0">
                <a:latin typeface="Times New Roman"/>
                <a:cs typeface="Times New Roman"/>
              </a:rPr>
              <a:t>Using </a:t>
            </a:r>
            <a:r>
              <a:rPr sz="2000" spc="-10" dirty="0">
                <a:latin typeface="Times New Roman"/>
                <a:cs typeface="Times New Roman"/>
              </a:rPr>
              <a:t>this </a:t>
            </a:r>
            <a:r>
              <a:rPr sz="2000" spc="-5" dirty="0">
                <a:latin typeface="Times New Roman"/>
                <a:cs typeface="Times New Roman"/>
              </a:rPr>
              <a:t>type of hypervisor is </a:t>
            </a:r>
            <a:r>
              <a:rPr sz="2000" dirty="0">
                <a:latin typeface="Times New Roman"/>
                <a:cs typeface="Times New Roman"/>
              </a:rPr>
              <a:t>how a </a:t>
            </a:r>
            <a:r>
              <a:rPr sz="2000" spc="-5" dirty="0">
                <a:latin typeface="Times New Roman"/>
                <a:cs typeface="Times New Roman"/>
              </a:rPr>
              <a:t>service  </a:t>
            </a:r>
            <a:r>
              <a:rPr sz="2000" dirty="0">
                <a:latin typeface="Times New Roman"/>
                <a:cs typeface="Times New Roman"/>
              </a:rPr>
              <a:t>provider gains </a:t>
            </a:r>
            <a:r>
              <a:rPr sz="2000" spc="-5" dirty="0">
                <a:latin typeface="Times New Roman"/>
                <a:cs typeface="Times New Roman"/>
              </a:rPr>
              <a:t>performance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improvements.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258556" y="2801111"/>
            <a:ext cx="3511296" cy="2586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7473315" cy="494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Virtualization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sz="2000" spc="-10" dirty="0">
                <a:latin typeface="Times New Roman"/>
                <a:cs typeface="Times New Roman"/>
              </a:rPr>
              <a:t>Virtualization </a:t>
            </a:r>
            <a:r>
              <a:rPr sz="2000" spc="-5" dirty="0">
                <a:latin typeface="Times New Roman"/>
                <a:cs typeface="Times New Roman"/>
              </a:rPr>
              <a:t>offers many </a:t>
            </a:r>
            <a:r>
              <a:rPr sz="2000" dirty="0">
                <a:latin typeface="Times New Roman"/>
                <a:cs typeface="Times New Roman"/>
              </a:rPr>
              <a:t>practical benefits including the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New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can be </a:t>
            </a:r>
            <a:r>
              <a:rPr sz="2000" spc="-5" dirty="0">
                <a:latin typeface="Times New Roman"/>
                <a:cs typeface="Times New Roman"/>
              </a:rPr>
              <a:t>setup</a:t>
            </a:r>
            <a:r>
              <a:rPr sz="2000" spc="-25" dirty="0">
                <a:latin typeface="Times New Roman"/>
                <a:cs typeface="Times New Roman"/>
              </a:rPr>
              <a:t> easily.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No need to invest in hardware for </a:t>
            </a:r>
            <a:r>
              <a:rPr sz="2000" spc="-5" dirty="0">
                <a:latin typeface="Times New Roman"/>
                <a:cs typeface="Times New Roman"/>
              </a:rPr>
              <a:t>testing </a:t>
            </a:r>
            <a:r>
              <a:rPr sz="2000" dirty="0">
                <a:latin typeface="Times New Roman"/>
                <a:cs typeface="Times New Roman"/>
              </a:rPr>
              <a:t>and debugging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setups.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capability </a:t>
            </a:r>
            <a:r>
              <a:rPr sz="2000" dirty="0">
                <a:latin typeface="Times New Roman"/>
                <a:cs typeface="Times New Roman"/>
              </a:rPr>
              <a:t>to recover quickly from system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corruption.</a:t>
            </a:r>
            <a:endParaRPr sz="2000">
              <a:latin typeface="Times New Roman"/>
              <a:cs typeface="Times New Roman"/>
            </a:endParaRPr>
          </a:p>
          <a:p>
            <a:pPr marL="699770" marR="508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spc="-5" dirty="0">
                <a:latin typeface="Times New Roman"/>
                <a:cs typeface="Times New Roman"/>
              </a:rPr>
              <a:t>Relocating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migrating systems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ease.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example, moving  </a:t>
            </a:r>
            <a:r>
              <a:rPr sz="2000" dirty="0">
                <a:latin typeface="Times New Roman"/>
                <a:cs typeface="Times New Roman"/>
              </a:rPr>
              <a:t>to a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powerful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simply </a:t>
            </a:r>
            <a:r>
              <a:rPr sz="2000" dirty="0">
                <a:latin typeface="Times New Roman"/>
                <a:cs typeface="Times New Roman"/>
              </a:rPr>
              <a:t>be a </a:t>
            </a:r>
            <a:r>
              <a:rPr sz="2000" spc="-5" dirty="0">
                <a:latin typeface="Times New Roman"/>
                <a:cs typeface="Times New Roman"/>
              </a:rPr>
              <a:t>matter </a:t>
            </a:r>
            <a:r>
              <a:rPr sz="2000" dirty="0">
                <a:latin typeface="Times New Roman"/>
                <a:cs typeface="Times New Roman"/>
              </a:rPr>
              <a:t>of taking a  snapshot of a virtual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and starting up a new virtual 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based on that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snapshot.</a:t>
            </a:r>
            <a:endParaRPr sz="2000">
              <a:latin typeface="Times New Roman"/>
              <a:cs typeface="Times New Roman"/>
            </a:endParaRPr>
          </a:p>
          <a:p>
            <a:pPr marL="699770" marR="1206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ease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remote management. </a:t>
            </a:r>
            <a:r>
              <a:rPr sz="2000" dirty="0">
                <a:latin typeface="Times New Roman"/>
                <a:cs typeface="Times New Roman"/>
              </a:rPr>
              <a:t>Physical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to data centers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 </a:t>
            </a:r>
            <a:r>
              <a:rPr sz="2000" spc="-5" dirty="0">
                <a:latin typeface="Times New Roman"/>
                <a:cs typeface="Times New Roman"/>
              </a:rPr>
              <a:t>tightly </a:t>
            </a:r>
            <a:r>
              <a:rPr sz="2000" dirty="0">
                <a:latin typeface="Times New Roman"/>
                <a:cs typeface="Times New Roman"/>
              </a:rPr>
              <a:t>controlled these days. The use of virtual </a:t>
            </a:r>
            <a:r>
              <a:rPr sz="2000" spc="-5" dirty="0">
                <a:latin typeface="Times New Roman"/>
                <a:cs typeface="Times New Roman"/>
              </a:rPr>
              <a:t>machines </a:t>
            </a:r>
            <a:r>
              <a:rPr sz="2000" dirty="0">
                <a:latin typeface="Times New Roman"/>
                <a:cs typeface="Times New Roman"/>
              </a:rPr>
              <a:t>greatly  reduces the need for physical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 marL="699770" marR="540385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Multiple operating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can be run </a:t>
            </a:r>
            <a:r>
              <a:rPr sz="2000" spc="-5" dirty="0">
                <a:latin typeface="Times New Roman"/>
                <a:cs typeface="Times New Roman"/>
              </a:rPr>
              <a:t>simultaneously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  </a:t>
            </a:r>
            <a:r>
              <a:rPr sz="2000" spc="-15" dirty="0">
                <a:latin typeface="Times New Roman"/>
                <a:cs typeface="Times New Roman"/>
              </a:rPr>
              <a:t>server.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500871" y="2005583"/>
            <a:ext cx="3249168" cy="3249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7219950" cy="4639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Containers: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Containers are an alternative to </a:t>
            </a:r>
            <a:r>
              <a:rPr sz="2000" spc="-20" dirty="0">
                <a:latin typeface="Times New Roman"/>
                <a:cs typeface="Times New Roman"/>
              </a:rPr>
              <a:t>Virtual </a:t>
            </a:r>
            <a:r>
              <a:rPr sz="2000" dirty="0">
                <a:latin typeface="Times New Roman"/>
                <a:cs typeface="Times New Roman"/>
              </a:rPr>
              <a:t>Machines (VMs) used</a:t>
            </a:r>
            <a:r>
              <a:rPr sz="2000" spc="-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marR="4191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A container is designed to </a:t>
            </a:r>
            <a:r>
              <a:rPr sz="2000" spc="-5" dirty="0">
                <a:latin typeface="Times New Roman"/>
                <a:cs typeface="Times New Roman"/>
              </a:rPr>
              <a:t>virtualize </a:t>
            </a:r>
            <a:r>
              <a:rPr sz="2000" dirty="0">
                <a:latin typeface="Times New Roman"/>
                <a:cs typeface="Times New Roman"/>
              </a:rPr>
              <a:t>a single application</a:t>
            </a:r>
            <a:r>
              <a:rPr sz="2000" spc="-3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instead  of the entire operating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466725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example, </a:t>
            </a:r>
            <a:r>
              <a:rPr sz="2000" dirty="0">
                <a:latin typeface="Times New Roman"/>
                <a:cs typeface="Times New Roman"/>
              </a:rPr>
              <a:t>if you have a MySQL </a:t>
            </a:r>
            <a:r>
              <a:rPr sz="2000" spc="-10" dirty="0">
                <a:latin typeface="Times New Roman"/>
                <a:cs typeface="Times New Roman"/>
              </a:rPr>
              <a:t>container, </a:t>
            </a:r>
            <a:r>
              <a:rPr sz="2000" dirty="0">
                <a:latin typeface="Times New Roman"/>
                <a:cs typeface="Times New Roman"/>
              </a:rPr>
              <a:t>it provides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 virtual instance of the application and that is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93980" indent="-342900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dirty="0">
                <a:latin typeface="Times New Roman"/>
                <a:cs typeface="Times New Roman"/>
              </a:rPr>
              <a:t>Containers create an </a:t>
            </a:r>
            <a:r>
              <a:rPr sz="2000" spc="-5" dirty="0">
                <a:latin typeface="Times New Roman"/>
                <a:cs typeface="Times New Roman"/>
              </a:rPr>
              <a:t>isolation </a:t>
            </a:r>
            <a:r>
              <a:rPr sz="2000" dirty="0">
                <a:latin typeface="Times New Roman"/>
                <a:cs typeface="Times New Roman"/>
              </a:rPr>
              <a:t>at application </a:t>
            </a:r>
            <a:r>
              <a:rPr sz="2000" spc="-5" dirty="0">
                <a:latin typeface="Times New Roman"/>
                <a:cs typeface="Times New Roman"/>
              </a:rPr>
              <a:t>level </a:t>
            </a:r>
            <a:r>
              <a:rPr sz="2000" dirty="0">
                <a:latin typeface="Times New Roman"/>
                <a:cs typeface="Times New Roman"/>
              </a:rPr>
              <a:t>rather than at  server level. Therefore, any issues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dirty="0">
                <a:latin typeface="Times New Roman"/>
                <a:cs typeface="Times New Roman"/>
              </a:rPr>
              <a:t>over </a:t>
            </a:r>
            <a:r>
              <a:rPr sz="2000" spc="-5" dirty="0">
                <a:latin typeface="Times New Roman"/>
                <a:cs typeface="Times New Roman"/>
              </a:rPr>
              <a:t>consumption </a:t>
            </a:r>
            <a:r>
              <a:rPr sz="2000" dirty="0">
                <a:latin typeface="Times New Roman"/>
                <a:cs typeface="Times New Roman"/>
              </a:rPr>
              <a:t>of  resources by a process </a:t>
            </a:r>
            <a:r>
              <a:rPr sz="2000" spc="-5" dirty="0">
                <a:latin typeface="Times New Roman"/>
                <a:cs typeface="Times New Roman"/>
              </a:rPr>
              <a:t>affects </a:t>
            </a:r>
            <a:r>
              <a:rPr sz="2000" dirty="0">
                <a:latin typeface="Times New Roman"/>
                <a:cs typeface="Times New Roman"/>
              </a:rPr>
              <a:t>only that container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whole  VM.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3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618605" cy="2632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Objectives: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Objectives of </a:t>
            </a:r>
            <a:r>
              <a:rPr sz="2000" spc="-5" dirty="0">
                <a:latin typeface="Times New Roman"/>
                <a:cs typeface="Times New Roman"/>
              </a:rPr>
              <a:t>this module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Describe the various cloud delivery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Explain IaaS and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Discuss the </a:t>
            </a:r>
            <a:r>
              <a:rPr sz="2000" spc="-5" dirty="0">
                <a:latin typeface="Times New Roman"/>
                <a:cs typeface="Times New Roman"/>
              </a:rPr>
              <a:t>impact </a:t>
            </a:r>
            <a:r>
              <a:rPr sz="2000" dirty="0">
                <a:latin typeface="Times New Roman"/>
                <a:cs typeface="Times New Roman"/>
              </a:rPr>
              <a:t>of cloud services using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993135" y="3645408"/>
            <a:ext cx="6035040" cy="2950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0368915" cy="2229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Virtual </a:t>
            </a:r>
            <a:r>
              <a:rPr sz="2400" b="1" dirty="0">
                <a:latin typeface="Times New Roman"/>
                <a:cs typeface="Times New Roman"/>
              </a:rPr>
              <a:t>Machines vs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Containers: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38036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Instead of </a:t>
            </a:r>
            <a:r>
              <a:rPr sz="2000" spc="-5" dirty="0">
                <a:latin typeface="Times New Roman"/>
                <a:cs typeface="Times New Roman"/>
              </a:rPr>
              <a:t>virtualizing </a:t>
            </a:r>
            <a:r>
              <a:rPr sz="2000" dirty="0">
                <a:latin typeface="Times New Roman"/>
                <a:cs typeface="Times New Roman"/>
              </a:rPr>
              <a:t>the BIOS and hardware,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dirty="0">
                <a:latin typeface="Times New Roman"/>
                <a:cs typeface="Times New Roman"/>
              </a:rPr>
              <a:t>a virtual </a:t>
            </a:r>
            <a:r>
              <a:rPr sz="2000" spc="-5" dirty="0">
                <a:latin typeface="Times New Roman"/>
                <a:cs typeface="Times New Roman"/>
              </a:rPr>
              <a:t>machine, containers </a:t>
            </a:r>
            <a:r>
              <a:rPr sz="2000" dirty="0">
                <a:latin typeface="Times New Roman"/>
                <a:cs typeface="Times New Roman"/>
              </a:rPr>
              <a:t>operate on top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 a shared operating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80365" marR="27114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because containers do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need to </a:t>
            </a:r>
            <a:r>
              <a:rPr sz="2000" spc="-5" dirty="0">
                <a:latin typeface="Times New Roman"/>
                <a:cs typeface="Times New Roman"/>
              </a:rPr>
              <a:t>utilize </a:t>
            </a:r>
            <a:r>
              <a:rPr sz="2000" dirty="0">
                <a:latin typeface="Times New Roman"/>
                <a:cs typeface="Times New Roman"/>
              </a:rPr>
              <a:t>the extra hardware required to run their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own  </a:t>
            </a:r>
            <a:r>
              <a:rPr sz="2000" dirty="0">
                <a:latin typeface="Times New Roman"/>
                <a:cs typeface="Times New Roman"/>
              </a:rPr>
              <a:t>operating </a:t>
            </a:r>
            <a:r>
              <a:rPr sz="2000" spc="-5" dirty="0">
                <a:latin typeface="Times New Roman"/>
                <a:cs typeface="Times New Roman"/>
              </a:rPr>
              <a:t>systems, you </a:t>
            </a:r>
            <a:r>
              <a:rPr sz="2000" dirty="0">
                <a:latin typeface="Times New Roman"/>
                <a:cs typeface="Times New Roman"/>
              </a:rPr>
              <a:t>can run as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dirty="0">
                <a:latin typeface="Times New Roman"/>
                <a:cs typeface="Times New Roman"/>
              </a:rPr>
              <a:t>as </a:t>
            </a:r>
            <a:r>
              <a:rPr sz="2000" spc="5" dirty="0">
                <a:latin typeface="Times New Roman"/>
                <a:cs typeface="Times New Roman"/>
              </a:rPr>
              <a:t>4× </a:t>
            </a:r>
            <a:r>
              <a:rPr sz="2000" dirty="0">
                <a:latin typeface="Times New Roman"/>
                <a:cs typeface="Times New Roman"/>
              </a:rPr>
              <a:t>or 6 × the </a:t>
            </a:r>
            <a:r>
              <a:rPr sz="2000" spc="-5" dirty="0">
                <a:latin typeface="Times New Roman"/>
                <a:cs typeface="Times New Roman"/>
              </a:rPr>
              <a:t>number </a:t>
            </a:r>
            <a:r>
              <a:rPr sz="2000" dirty="0">
                <a:latin typeface="Times New Roman"/>
                <a:cs typeface="Times New Roman"/>
              </a:rPr>
              <a:t>of containers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745980" y="2859023"/>
            <a:ext cx="1946148" cy="1947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8440420" cy="524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Advantages of </a:t>
            </a:r>
            <a:r>
              <a:rPr sz="2400" b="1" spc="-5" dirty="0">
                <a:latin typeface="Times New Roman"/>
                <a:cs typeface="Times New Roman"/>
              </a:rPr>
              <a:t>Containers </a:t>
            </a:r>
            <a:r>
              <a:rPr sz="2400" b="1" dirty="0">
                <a:latin typeface="Times New Roman"/>
                <a:cs typeface="Times New Roman"/>
              </a:rPr>
              <a:t>over </a:t>
            </a:r>
            <a:r>
              <a:rPr sz="2400" b="1" spc="-15" dirty="0">
                <a:latin typeface="Times New Roman"/>
                <a:cs typeface="Times New Roman"/>
              </a:rPr>
              <a:t>Virtual</a:t>
            </a:r>
            <a:r>
              <a:rPr sz="2400" b="1" spc="-1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Machines:</a:t>
            </a:r>
            <a:endParaRPr sz="240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spcBef>
                <a:spcPts val="2235"/>
              </a:spcBef>
              <a:buFont typeface="Arial"/>
              <a:buChar char="•"/>
              <a:tabLst>
                <a:tab pos="688340" algn="l"/>
                <a:tab pos="688975" algn="l"/>
              </a:tabLst>
            </a:pPr>
            <a:r>
              <a:rPr sz="2000" dirty="0">
                <a:latin typeface="Times New Roman"/>
                <a:cs typeface="Times New Roman"/>
              </a:rPr>
              <a:t>Containers can </a:t>
            </a:r>
            <a:r>
              <a:rPr sz="2000" spc="-5" dirty="0">
                <a:latin typeface="Times New Roman"/>
                <a:cs typeface="Times New Roman"/>
              </a:rPr>
              <a:t>initiate 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milliseconds </a:t>
            </a:r>
            <a:r>
              <a:rPr sz="2000" dirty="0">
                <a:latin typeface="Times New Roman"/>
                <a:cs typeface="Times New Roman"/>
              </a:rPr>
              <a:t>compared with VMs which </a:t>
            </a:r>
            <a:r>
              <a:rPr sz="2000" spc="-5" dirty="0">
                <a:latin typeface="Times New Roman"/>
                <a:cs typeface="Times New Roman"/>
              </a:rPr>
              <a:t>initiate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minutes.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buFont typeface="Arial"/>
              <a:buChar char="•"/>
              <a:tabLst>
                <a:tab pos="688340" algn="l"/>
                <a:tab pos="688975" algn="l"/>
              </a:tabLst>
            </a:pPr>
            <a:r>
              <a:rPr sz="2000" dirty="0">
                <a:latin typeface="Times New Roman"/>
                <a:cs typeface="Times New Roman"/>
              </a:rPr>
              <a:t>Containers use </a:t>
            </a:r>
            <a:r>
              <a:rPr sz="2000" spc="-5" dirty="0">
                <a:latin typeface="Times New Roman"/>
                <a:cs typeface="Times New Roman"/>
              </a:rPr>
              <a:t>less </a:t>
            </a:r>
            <a:r>
              <a:rPr sz="2000" dirty="0">
                <a:latin typeface="Times New Roman"/>
                <a:cs typeface="Times New Roman"/>
              </a:rPr>
              <a:t>resources resulting in faster </a:t>
            </a:r>
            <a:r>
              <a:rPr sz="2000" spc="-5" dirty="0">
                <a:latin typeface="Times New Roman"/>
                <a:cs typeface="Times New Roman"/>
              </a:rPr>
              <a:t>performance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buFont typeface="Arial"/>
              <a:buChar char="•"/>
              <a:tabLst>
                <a:tab pos="688340" algn="l"/>
                <a:tab pos="68897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ability </a:t>
            </a:r>
            <a:r>
              <a:rPr sz="2000" dirty="0">
                <a:latin typeface="Times New Roman"/>
                <a:cs typeface="Times New Roman"/>
              </a:rPr>
              <a:t>to operate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containers in the </a:t>
            </a:r>
            <a:r>
              <a:rPr sz="2000" spc="-5" dirty="0">
                <a:latin typeface="Times New Roman"/>
                <a:cs typeface="Times New Roman"/>
              </a:rPr>
              <a:t>same amount </a:t>
            </a:r>
            <a:r>
              <a:rPr sz="2000" dirty="0">
                <a:latin typeface="Times New Roman"/>
                <a:cs typeface="Times New Roman"/>
              </a:rPr>
              <a:t>of space taken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endParaRPr sz="20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4544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Disadvantages of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Containers: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buFont typeface="Arial"/>
              <a:buChar char="•"/>
              <a:tabLst>
                <a:tab pos="688340" algn="l"/>
                <a:tab pos="688975" algn="l"/>
              </a:tabLst>
            </a:pPr>
            <a:r>
              <a:rPr sz="2000" dirty="0">
                <a:latin typeface="Times New Roman"/>
                <a:cs typeface="Times New Roman"/>
              </a:rPr>
              <a:t>Containers can be harder to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than VMs, especially when there is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/>
                <a:cs typeface="Times New Roman"/>
              </a:rPr>
              <a:t>large </a:t>
            </a:r>
            <a:r>
              <a:rPr sz="2000" spc="-5" dirty="0">
                <a:latin typeface="Times New Roman"/>
                <a:cs typeface="Times New Roman"/>
              </a:rPr>
              <a:t>number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 marR="391160" indent="-342900">
              <a:lnSpc>
                <a:spcPct val="100000"/>
              </a:lnSpc>
              <a:buFont typeface="Arial"/>
              <a:buChar char="•"/>
              <a:tabLst>
                <a:tab pos="688340" algn="l"/>
                <a:tab pos="688975" algn="l"/>
              </a:tabLst>
            </a:pPr>
            <a:r>
              <a:rPr sz="2000" dirty="0">
                <a:latin typeface="Times New Roman"/>
                <a:cs typeface="Times New Roman"/>
              </a:rPr>
              <a:t>Containers are </a:t>
            </a:r>
            <a:r>
              <a:rPr sz="2000" spc="-5" dirty="0">
                <a:latin typeface="Times New Roman"/>
                <a:cs typeface="Times New Roman"/>
              </a:rPr>
              <a:t>less </a:t>
            </a:r>
            <a:r>
              <a:rPr sz="2000" dirty="0">
                <a:latin typeface="Times New Roman"/>
                <a:cs typeface="Times New Roman"/>
              </a:rPr>
              <a:t>secure than VMs as each container can be a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potential  </a:t>
            </a:r>
            <a:r>
              <a:rPr sz="2000" spc="-5" dirty="0">
                <a:latin typeface="Times New Roman"/>
                <a:cs typeface="Times New Roman"/>
              </a:rPr>
              <a:t>attack </a:t>
            </a:r>
            <a:r>
              <a:rPr sz="2000" dirty="0">
                <a:latin typeface="Times New Roman"/>
                <a:cs typeface="Times New Roman"/>
              </a:rPr>
              <a:t>surface depending on </a:t>
            </a:r>
            <a:r>
              <a:rPr sz="2000" spc="-5" dirty="0">
                <a:latin typeface="Times New Roman"/>
                <a:cs typeface="Times New Roman"/>
              </a:rPr>
              <a:t>permissions </a:t>
            </a:r>
            <a:r>
              <a:rPr sz="2000" dirty="0">
                <a:latin typeface="Times New Roman"/>
                <a:cs typeface="Times New Roman"/>
              </a:rPr>
              <a:t>given to the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390888" y="3485388"/>
            <a:ext cx="2484120" cy="1367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8630285" cy="506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Service Level </a:t>
            </a:r>
            <a:r>
              <a:rPr sz="2400" b="1" spc="-10" dirty="0">
                <a:latin typeface="Times New Roman"/>
                <a:cs typeface="Times New Roman"/>
              </a:rPr>
              <a:t>Agreement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(SLA)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2245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dirty="0">
                <a:latin typeface="Times New Roman"/>
                <a:cs typeface="Times New Roman"/>
              </a:rPr>
              <a:t>Think </a:t>
            </a:r>
            <a:r>
              <a:rPr sz="1800" spc="-5" dirty="0">
                <a:latin typeface="Times New Roman"/>
                <a:cs typeface="Times New Roman"/>
              </a:rPr>
              <a:t>of </a:t>
            </a:r>
            <a:r>
              <a:rPr sz="1800" dirty="0">
                <a:latin typeface="Times New Roman"/>
                <a:cs typeface="Times New Roman"/>
              </a:rPr>
              <a:t>building a new </a:t>
            </a:r>
            <a:r>
              <a:rPr sz="1800" spc="-5" dirty="0">
                <a:latin typeface="Times New Roman"/>
                <a:cs typeface="Times New Roman"/>
              </a:rPr>
              <a:t>home </a:t>
            </a:r>
            <a:r>
              <a:rPr sz="1800" dirty="0">
                <a:latin typeface="Times New Roman"/>
                <a:cs typeface="Times New Roman"/>
              </a:rPr>
              <a:t>or buying a new </a:t>
            </a:r>
            <a:r>
              <a:rPr sz="1800" spc="-20" dirty="0">
                <a:latin typeface="Times New Roman"/>
                <a:cs typeface="Times New Roman"/>
              </a:rPr>
              <a:t>car, </a:t>
            </a:r>
            <a:r>
              <a:rPr sz="1800" dirty="0">
                <a:latin typeface="Times New Roman"/>
                <a:cs typeface="Times New Roman"/>
              </a:rPr>
              <a:t>we expect to </a:t>
            </a:r>
            <a:r>
              <a:rPr sz="1800" spc="-5" dirty="0">
                <a:latin typeface="Times New Roman"/>
                <a:cs typeface="Times New Roman"/>
              </a:rPr>
              <a:t>have </a:t>
            </a:r>
            <a:r>
              <a:rPr sz="1800" dirty="0">
                <a:latin typeface="Times New Roman"/>
                <a:cs typeface="Times New Roman"/>
              </a:rPr>
              <a:t>a blueprint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endParaRPr sz="1800">
              <a:latin typeface="Times New Roman"/>
              <a:cs typeface="Times New Roman"/>
            </a:endParaRPr>
          </a:p>
          <a:p>
            <a:pPr marL="68516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the house or warranty to be given with the purchase of the </a:t>
            </a:r>
            <a:r>
              <a:rPr sz="1800" spc="-5" dirty="0">
                <a:latin typeface="Times New Roman"/>
                <a:cs typeface="Times New Roman"/>
              </a:rPr>
              <a:t>new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car.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85165" marR="401320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spc="-5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service level </a:t>
            </a:r>
            <a:r>
              <a:rPr sz="1800" spc="-5" dirty="0">
                <a:latin typeface="Times New Roman"/>
                <a:cs typeface="Times New Roman"/>
              </a:rPr>
              <a:t>agreement (SLA) </a:t>
            </a:r>
            <a:r>
              <a:rPr sz="1800" dirty="0">
                <a:latin typeface="Times New Roman"/>
                <a:cs typeface="Times New Roman"/>
              </a:rPr>
              <a:t>serves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both a blueprint and warranty for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  computing.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88900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An SLA is </a:t>
            </a:r>
            <a:r>
              <a:rPr sz="1800" b="1" dirty="0">
                <a:latin typeface="Times New Roman"/>
                <a:cs typeface="Times New Roman"/>
              </a:rPr>
              <a:t>a contract between a service </a:t>
            </a:r>
            <a:r>
              <a:rPr sz="1800" b="1" spc="-10" dirty="0">
                <a:latin typeface="Times New Roman"/>
                <a:cs typeface="Times New Roman"/>
              </a:rPr>
              <a:t>provider </a:t>
            </a:r>
            <a:r>
              <a:rPr sz="1800" b="1" dirty="0">
                <a:latin typeface="Times New Roman"/>
                <a:cs typeface="Times New Roman"/>
              </a:rPr>
              <a:t>(either internal or external)</a:t>
            </a:r>
            <a:r>
              <a:rPr sz="1800" b="1" spc="-26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  the end user </a:t>
            </a:r>
            <a:r>
              <a:rPr sz="1800" b="1" dirty="0">
                <a:latin typeface="Times New Roman"/>
                <a:cs typeface="Times New Roman"/>
              </a:rPr>
              <a:t>that defines </a:t>
            </a:r>
            <a:r>
              <a:rPr sz="1800" b="1" spc="-5" dirty="0">
                <a:latin typeface="Times New Roman"/>
                <a:cs typeface="Times New Roman"/>
              </a:rPr>
              <a:t>the </a:t>
            </a:r>
            <a:r>
              <a:rPr sz="1800" b="1" dirty="0">
                <a:latin typeface="Times New Roman"/>
                <a:cs typeface="Times New Roman"/>
              </a:rPr>
              <a:t>level of service expected </a:t>
            </a:r>
            <a:r>
              <a:rPr sz="1800" b="1" spc="-10" dirty="0">
                <a:latin typeface="Times New Roman"/>
                <a:cs typeface="Times New Roman"/>
              </a:rPr>
              <a:t>from </a:t>
            </a:r>
            <a:r>
              <a:rPr sz="1800" b="1" spc="-5" dirty="0">
                <a:latin typeface="Times New Roman"/>
                <a:cs typeface="Times New Roman"/>
              </a:rPr>
              <a:t>the </a:t>
            </a:r>
            <a:r>
              <a:rPr sz="1800" b="1" dirty="0">
                <a:latin typeface="Times New Roman"/>
                <a:cs typeface="Times New Roman"/>
              </a:rPr>
              <a:t>service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provider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186055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spc="-5" dirty="0">
                <a:latin typeface="Times New Roman"/>
                <a:cs typeface="Times New Roman"/>
              </a:rPr>
              <a:t>SLAs </a:t>
            </a:r>
            <a:r>
              <a:rPr sz="1800" dirty="0">
                <a:latin typeface="Times New Roman"/>
                <a:cs typeface="Times New Roman"/>
              </a:rPr>
              <a:t>define what the customer </a:t>
            </a:r>
            <a:r>
              <a:rPr sz="1800" spc="-5" dirty="0">
                <a:latin typeface="Times New Roman"/>
                <a:cs typeface="Times New Roman"/>
              </a:rPr>
              <a:t>will </a:t>
            </a:r>
            <a:r>
              <a:rPr sz="1800" dirty="0">
                <a:latin typeface="Times New Roman"/>
                <a:cs typeface="Times New Roman"/>
              </a:rPr>
              <a:t>receive, not how the service </a:t>
            </a:r>
            <a:r>
              <a:rPr sz="1800" spc="-5" dirty="0">
                <a:latin typeface="Times New Roman"/>
                <a:cs typeface="Times New Roman"/>
              </a:rPr>
              <a:t>itself is </a:t>
            </a:r>
            <a:r>
              <a:rPr sz="1800" dirty="0">
                <a:latin typeface="Times New Roman"/>
                <a:cs typeface="Times New Roman"/>
              </a:rPr>
              <a:t>provided or  delivered.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508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spc="-5" dirty="0">
                <a:latin typeface="Times New Roman"/>
                <a:cs typeface="Times New Roman"/>
              </a:rPr>
              <a:t>A` </a:t>
            </a:r>
            <a:r>
              <a:rPr sz="1800" dirty="0">
                <a:latin typeface="Times New Roman"/>
                <a:cs typeface="Times New Roman"/>
              </a:rPr>
              <a:t>telecom company's </a:t>
            </a:r>
            <a:r>
              <a:rPr sz="1800" spc="-5" dirty="0">
                <a:latin typeface="Times New Roman"/>
                <a:cs typeface="Times New Roman"/>
              </a:rPr>
              <a:t>SLA, </a:t>
            </a:r>
            <a:r>
              <a:rPr sz="1800" dirty="0">
                <a:latin typeface="Times New Roman"/>
                <a:cs typeface="Times New Roman"/>
              </a:rPr>
              <a:t>for example, </a:t>
            </a:r>
            <a:r>
              <a:rPr sz="1800" spc="-5" dirty="0">
                <a:latin typeface="Times New Roman"/>
                <a:cs typeface="Times New Roman"/>
              </a:rPr>
              <a:t>may promise </a:t>
            </a:r>
            <a:r>
              <a:rPr sz="1800" dirty="0">
                <a:latin typeface="Times New Roman"/>
                <a:cs typeface="Times New Roman"/>
              </a:rPr>
              <a:t>network availability of 99.999  percent (that </a:t>
            </a:r>
            <a:r>
              <a:rPr sz="1800" spc="-5" dirty="0">
                <a:latin typeface="Times New Roman"/>
                <a:cs typeface="Times New Roman"/>
              </a:rPr>
              <a:t>works </a:t>
            </a:r>
            <a:r>
              <a:rPr sz="1800" dirty="0">
                <a:latin typeface="Times New Roman"/>
                <a:cs typeface="Times New Roman"/>
              </a:rPr>
              <a:t>out to about five and a quarter </a:t>
            </a:r>
            <a:r>
              <a:rPr sz="1800" spc="-5" dirty="0">
                <a:latin typeface="Times New Roman"/>
                <a:cs typeface="Times New Roman"/>
              </a:rPr>
              <a:t>minutes </a:t>
            </a:r>
            <a:r>
              <a:rPr sz="1800" dirty="0">
                <a:latin typeface="Times New Roman"/>
                <a:cs typeface="Times New Roman"/>
              </a:rPr>
              <a:t>of downtime per </a:t>
            </a:r>
            <a:r>
              <a:rPr sz="1800" spc="-10" dirty="0">
                <a:latin typeface="Times New Roman"/>
                <a:cs typeface="Times New Roman"/>
              </a:rPr>
              <a:t>year,  </a:t>
            </a:r>
            <a:r>
              <a:rPr sz="1800" dirty="0">
                <a:latin typeface="Times New Roman"/>
                <a:cs typeface="Times New Roman"/>
              </a:rPr>
              <a:t>which can still be too long for </a:t>
            </a:r>
            <a:r>
              <a:rPr sz="1800" spc="-5" dirty="0">
                <a:latin typeface="Times New Roman"/>
                <a:cs typeface="Times New Roman"/>
              </a:rPr>
              <a:t>some businesses), </a:t>
            </a:r>
            <a:r>
              <a:rPr sz="1800" dirty="0">
                <a:latin typeface="Times New Roman"/>
                <a:cs typeface="Times New Roman"/>
              </a:rPr>
              <a:t>and allow the customer to reduce  their payment by a given percentage if it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not achieved usually based on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8641" y="6209384"/>
            <a:ext cx="2299335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5" dirty="0">
                <a:latin typeface="Times New Roman"/>
                <a:cs typeface="Times New Roman"/>
              </a:rPr>
              <a:t>magnitude </a:t>
            </a:r>
            <a:r>
              <a:rPr sz="1800" dirty="0">
                <a:latin typeface="Times New Roman"/>
                <a:cs typeface="Times New Roman"/>
              </a:rPr>
              <a:t>of 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breach.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32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44711" y="4221479"/>
            <a:ext cx="2846831" cy="213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3459" y="2505455"/>
            <a:ext cx="2958083" cy="905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668" y="1143457"/>
            <a:ext cx="7263130" cy="506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Virtual </a:t>
            </a:r>
            <a:r>
              <a:rPr sz="2400" b="1" dirty="0">
                <a:latin typeface="Times New Roman"/>
                <a:cs typeface="Times New Roman"/>
              </a:rPr>
              <a:t>Private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(VPC)</a:t>
            </a:r>
            <a:endParaRPr sz="2400">
              <a:latin typeface="Times New Roman"/>
              <a:cs typeface="Times New Roman"/>
            </a:endParaRPr>
          </a:p>
          <a:p>
            <a:pPr marL="799465" marR="5080" indent="-457834">
              <a:lnSpc>
                <a:spcPct val="100000"/>
              </a:lnSpc>
              <a:spcBef>
                <a:spcPts val="2245"/>
              </a:spcBef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1800" dirty="0">
                <a:latin typeface="Times New Roman"/>
                <a:cs typeface="Times New Roman"/>
              </a:rPr>
              <a:t>A virtual private cloud </a:t>
            </a:r>
            <a:r>
              <a:rPr sz="1800" spc="-5" dirty="0">
                <a:latin typeface="Times New Roman"/>
                <a:cs typeface="Times New Roman"/>
              </a:rPr>
              <a:t>(VPC) </a:t>
            </a:r>
            <a:r>
              <a:rPr sz="1800" dirty="0">
                <a:latin typeface="Times New Roman"/>
                <a:cs typeface="Times New Roman"/>
              </a:rPr>
              <a:t>is a hybrid </a:t>
            </a:r>
            <a:r>
              <a:rPr sz="1800" spc="-5" dirty="0">
                <a:latin typeface="Times New Roman"/>
                <a:cs typeface="Times New Roman"/>
              </a:rPr>
              <a:t>model </a:t>
            </a:r>
            <a:r>
              <a:rPr sz="1800" dirty="0">
                <a:latin typeface="Times New Roman"/>
                <a:cs typeface="Times New Roman"/>
              </a:rPr>
              <a:t>of cloud computing</a:t>
            </a:r>
            <a:r>
              <a:rPr sz="1800" spc="-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  </a:t>
            </a:r>
            <a:r>
              <a:rPr sz="1800" spc="-5" dirty="0">
                <a:latin typeface="Times New Roman"/>
                <a:cs typeface="Times New Roman"/>
              </a:rPr>
              <a:t>which a </a:t>
            </a:r>
            <a:r>
              <a:rPr sz="1800" dirty="0">
                <a:latin typeface="Times New Roman"/>
                <a:cs typeface="Times New Roman"/>
              </a:rPr>
              <a:t>private cloud solution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provided within a public cloud  </a:t>
            </a:r>
            <a:r>
              <a:rPr sz="1800" spc="-5" dirty="0">
                <a:latin typeface="Times New Roman"/>
                <a:cs typeface="Times New Roman"/>
              </a:rPr>
              <a:t>provider’s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infrastructure.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212090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1800" spc="-5" dirty="0">
                <a:latin typeface="Times New Roman"/>
                <a:cs typeface="Times New Roman"/>
              </a:rPr>
              <a:t>VPC is </a:t>
            </a:r>
            <a:r>
              <a:rPr sz="1800" dirty="0">
                <a:latin typeface="Times New Roman"/>
                <a:cs typeface="Times New Roman"/>
              </a:rPr>
              <a:t>a cloud computing </a:t>
            </a:r>
            <a:r>
              <a:rPr sz="1800" spc="-5" dirty="0">
                <a:latin typeface="Times New Roman"/>
                <a:cs typeface="Times New Roman"/>
              </a:rPr>
              <a:t>service </a:t>
            </a:r>
            <a:r>
              <a:rPr sz="1800" dirty="0">
                <a:latin typeface="Times New Roman"/>
                <a:cs typeface="Times New Roman"/>
              </a:rPr>
              <a:t>in which a public cloud provider  isolates a specific portion of their </a:t>
            </a:r>
            <a:r>
              <a:rPr sz="1800" spc="-5" dirty="0">
                <a:latin typeface="Times New Roman"/>
                <a:cs typeface="Times New Roman"/>
              </a:rPr>
              <a:t>public </a:t>
            </a:r>
            <a:r>
              <a:rPr sz="1800" dirty="0">
                <a:latin typeface="Times New Roman"/>
                <a:cs typeface="Times New Roman"/>
              </a:rPr>
              <a:t>cloud infrastructure to be  provisioned for private </a:t>
            </a:r>
            <a:r>
              <a:rPr sz="1800" spc="-5" dirty="0">
                <a:latin typeface="Times New Roman"/>
                <a:cs typeface="Times New Roman"/>
              </a:rPr>
              <a:t>use.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VPC </a:t>
            </a:r>
            <a:r>
              <a:rPr sz="1800" dirty="0">
                <a:latin typeface="Times New Roman"/>
                <a:cs typeface="Times New Roman"/>
              </a:rPr>
              <a:t>infrastructure </a:t>
            </a:r>
            <a:r>
              <a:rPr sz="1800" spc="-5" dirty="0">
                <a:latin typeface="Times New Roman"/>
                <a:cs typeface="Times New Roman"/>
              </a:rPr>
              <a:t>is managed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 public cloud vendor; </a:t>
            </a:r>
            <a:r>
              <a:rPr sz="1800" spc="-10" dirty="0">
                <a:latin typeface="Times New Roman"/>
                <a:cs typeface="Times New Roman"/>
              </a:rPr>
              <a:t>however, </a:t>
            </a:r>
            <a:r>
              <a:rPr sz="1800" dirty="0">
                <a:latin typeface="Times New Roman"/>
                <a:cs typeface="Times New Roman"/>
              </a:rPr>
              <a:t>the resources allocated to a </a:t>
            </a:r>
            <a:r>
              <a:rPr sz="1800" spc="-5" dirty="0">
                <a:latin typeface="Times New Roman"/>
                <a:cs typeface="Times New Roman"/>
              </a:rPr>
              <a:t>VPC </a:t>
            </a:r>
            <a:r>
              <a:rPr sz="1800" dirty="0">
                <a:latin typeface="Times New Roman"/>
                <a:cs typeface="Times New Roman"/>
              </a:rPr>
              <a:t>are  not </a:t>
            </a:r>
            <a:r>
              <a:rPr sz="1800" spc="-5" dirty="0">
                <a:latin typeface="Times New Roman"/>
                <a:cs typeface="Times New Roman"/>
              </a:rPr>
              <a:t>shared </a:t>
            </a:r>
            <a:r>
              <a:rPr sz="1800" dirty="0">
                <a:latin typeface="Times New Roman"/>
                <a:cs typeface="Times New Roman"/>
              </a:rPr>
              <a:t>with any other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customer.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267970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1800" spc="-5" dirty="0">
                <a:latin typeface="Times New Roman"/>
                <a:cs typeface="Times New Roman"/>
              </a:rPr>
              <a:t>VPC </a:t>
            </a:r>
            <a:r>
              <a:rPr sz="1800" dirty="0">
                <a:latin typeface="Times New Roman"/>
                <a:cs typeface="Times New Roman"/>
              </a:rPr>
              <a:t>are specifically for those </a:t>
            </a:r>
            <a:r>
              <a:rPr sz="1800" spc="-5" dirty="0">
                <a:latin typeface="Times New Roman"/>
                <a:cs typeface="Times New Roman"/>
              </a:rPr>
              <a:t>who </a:t>
            </a:r>
            <a:r>
              <a:rPr sz="1800" dirty="0">
                <a:latin typeface="Times New Roman"/>
                <a:cs typeface="Times New Roman"/>
              </a:rPr>
              <a:t>want to benefit from cloud </a:t>
            </a:r>
            <a:r>
              <a:rPr sz="1800" spc="5" dirty="0">
                <a:latin typeface="Times New Roman"/>
                <a:cs typeface="Times New Roman"/>
              </a:rPr>
              <a:t>yet  </a:t>
            </a:r>
            <a:r>
              <a:rPr sz="1800" dirty="0">
                <a:latin typeface="Times New Roman"/>
                <a:cs typeface="Times New Roman"/>
              </a:rPr>
              <a:t>have </a:t>
            </a:r>
            <a:r>
              <a:rPr sz="1800" spc="-10" dirty="0">
                <a:latin typeface="Times New Roman"/>
                <a:cs typeface="Times New Roman"/>
              </a:rPr>
              <a:t>some </a:t>
            </a:r>
            <a:r>
              <a:rPr sz="1800" dirty="0">
                <a:latin typeface="Times New Roman"/>
                <a:cs typeface="Times New Roman"/>
              </a:rPr>
              <a:t>concerns about </a:t>
            </a:r>
            <a:r>
              <a:rPr sz="1800" spc="-15" dirty="0">
                <a:latin typeface="Times New Roman"/>
                <a:cs typeface="Times New Roman"/>
              </a:rPr>
              <a:t>privacy, </a:t>
            </a:r>
            <a:r>
              <a:rPr sz="1800" dirty="0">
                <a:latin typeface="Times New Roman"/>
                <a:cs typeface="Times New Roman"/>
              </a:rPr>
              <a:t>security and loss of control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  proprietary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260350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1800" spc="-5" dirty="0">
                <a:latin typeface="Times New Roman"/>
                <a:cs typeface="Times New Roman"/>
              </a:rPr>
              <a:t>VPC </a:t>
            </a:r>
            <a:r>
              <a:rPr sz="1800" dirty="0">
                <a:latin typeface="Times New Roman"/>
                <a:cs typeface="Times New Roman"/>
              </a:rPr>
              <a:t>customers are given dedicated cloud servers, virtual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networks,  </a:t>
            </a:r>
            <a:r>
              <a:rPr sz="1800" dirty="0">
                <a:latin typeface="Times New Roman"/>
                <a:cs typeface="Times New Roman"/>
              </a:rPr>
              <a:t>cloud storage and private </a:t>
            </a:r>
            <a:r>
              <a:rPr sz="1800" spc="-5" dirty="0">
                <a:latin typeface="Times New Roman"/>
                <a:cs typeface="Times New Roman"/>
              </a:rPr>
              <a:t>ID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addresses.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5461" y="6459118"/>
            <a:ext cx="6659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800" dirty="0">
                <a:latin typeface="Times New Roman"/>
                <a:cs typeface="Times New Roman"/>
              </a:rPr>
              <a:t>Examples for </a:t>
            </a:r>
            <a:r>
              <a:rPr sz="1800" spc="-5" dirty="0">
                <a:latin typeface="Times New Roman"/>
                <a:cs typeface="Times New Roman"/>
              </a:rPr>
              <a:t>VPCs </a:t>
            </a:r>
            <a:r>
              <a:rPr sz="1800" dirty="0">
                <a:latin typeface="Times New Roman"/>
                <a:cs typeface="Times New Roman"/>
              </a:rPr>
              <a:t>include </a:t>
            </a:r>
            <a:r>
              <a:rPr sz="1800" spc="-5" dirty="0">
                <a:latin typeface="Times New Roman"/>
                <a:cs typeface="Times New Roman"/>
              </a:rPr>
              <a:t>Amazon VPC </a:t>
            </a:r>
            <a:r>
              <a:rPr sz="1800" dirty="0">
                <a:latin typeface="Times New Roman"/>
                <a:cs typeface="Times New Roman"/>
              </a:rPr>
              <a:t>and Google App</a:t>
            </a:r>
            <a:r>
              <a:rPr sz="1800" spc="-3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Engine.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795004" y="2663951"/>
            <a:ext cx="3081528" cy="2435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7879080" cy="5340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Virtual </a:t>
            </a: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799465" marR="5080" indent="-457834">
              <a:lnSpc>
                <a:spcPct val="100000"/>
              </a:lnSpc>
              <a:spcBef>
                <a:spcPts val="2245"/>
              </a:spcBef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1800" dirty="0">
                <a:latin typeface="Times New Roman"/>
                <a:cs typeface="Times New Roman"/>
              </a:rPr>
              <a:t>A virtual private cloud </a:t>
            </a:r>
            <a:r>
              <a:rPr sz="1800" spc="-5" dirty="0">
                <a:latin typeface="Times New Roman"/>
                <a:cs typeface="Times New Roman"/>
              </a:rPr>
              <a:t>(VPC) </a:t>
            </a:r>
            <a:r>
              <a:rPr sz="1800" dirty="0">
                <a:latin typeface="Times New Roman"/>
                <a:cs typeface="Times New Roman"/>
              </a:rPr>
              <a:t>is a hybrid </a:t>
            </a:r>
            <a:r>
              <a:rPr sz="1800" spc="-5" dirty="0">
                <a:latin typeface="Times New Roman"/>
                <a:cs typeface="Times New Roman"/>
              </a:rPr>
              <a:t>model </a:t>
            </a:r>
            <a:r>
              <a:rPr sz="1800" dirty="0">
                <a:latin typeface="Times New Roman"/>
                <a:cs typeface="Times New Roman"/>
              </a:rPr>
              <a:t>of cloud computing in</a:t>
            </a:r>
            <a:r>
              <a:rPr sz="1800" spc="-1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  </a:t>
            </a:r>
            <a:r>
              <a:rPr sz="1800" dirty="0">
                <a:latin typeface="Times New Roman"/>
                <a:cs typeface="Times New Roman"/>
              </a:rPr>
              <a:t>a private cloud </a:t>
            </a:r>
            <a:r>
              <a:rPr sz="1800" spc="-5" dirty="0">
                <a:latin typeface="Times New Roman"/>
                <a:cs typeface="Times New Roman"/>
              </a:rPr>
              <a:t>solution </a:t>
            </a:r>
            <a:r>
              <a:rPr sz="1800" dirty="0">
                <a:latin typeface="Times New Roman"/>
                <a:cs typeface="Times New Roman"/>
              </a:rPr>
              <a:t>is provided </a:t>
            </a:r>
            <a:r>
              <a:rPr sz="1800" spc="-5" dirty="0">
                <a:latin typeface="Times New Roman"/>
                <a:cs typeface="Times New Roman"/>
              </a:rPr>
              <a:t>within </a:t>
            </a:r>
            <a:r>
              <a:rPr sz="1800" dirty="0">
                <a:latin typeface="Times New Roman"/>
                <a:cs typeface="Times New Roman"/>
              </a:rPr>
              <a:t>a public cloud </a:t>
            </a:r>
            <a:r>
              <a:rPr sz="1800" spc="-5" dirty="0">
                <a:latin typeface="Times New Roman"/>
                <a:cs typeface="Times New Roman"/>
              </a:rPr>
              <a:t>provider’s  </a:t>
            </a:r>
            <a:r>
              <a:rPr sz="1800" dirty="0">
                <a:latin typeface="Times New Roman"/>
                <a:cs typeface="Times New Roman"/>
              </a:rPr>
              <a:t>infrastructure.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17780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1800" spc="-5" dirty="0">
                <a:latin typeface="Times New Roman"/>
                <a:cs typeface="Times New Roman"/>
              </a:rPr>
              <a:t>VPC is </a:t>
            </a:r>
            <a:r>
              <a:rPr sz="1800" dirty="0">
                <a:latin typeface="Times New Roman"/>
                <a:cs typeface="Times New Roman"/>
              </a:rPr>
              <a:t>a cloud computing </a:t>
            </a:r>
            <a:r>
              <a:rPr sz="1800" spc="-5" dirty="0">
                <a:latin typeface="Times New Roman"/>
                <a:cs typeface="Times New Roman"/>
              </a:rPr>
              <a:t>service </a:t>
            </a:r>
            <a:r>
              <a:rPr sz="1800" dirty="0">
                <a:latin typeface="Times New Roman"/>
                <a:cs typeface="Times New Roman"/>
              </a:rPr>
              <a:t>in which a public cloud provider </a:t>
            </a:r>
            <a:r>
              <a:rPr sz="1800" spc="-5" dirty="0">
                <a:latin typeface="Times New Roman"/>
                <a:cs typeface="Times New Roman"/>
              </a:rPr>
              <a:t>isolates </a:t>
            </a:r>
            <a:r>
              <a:rPr sz="1800" dirty="0">
                <a:latin typeface="Times New Roman"/>
                <a:cs typeface="Times New Roman"/>
              </a:rPr>
              <a:t>a  specific portion of their public cloud infrastructure to be provisioned for  private </a:t>
            </a:r>
            <a:r>
              <a:rPr sz="1800" spc="-5" dirty="0">
                <a:latin typeface="Times New Roman"/>
                <a:cs typeface="Times New Roman"/>
              </a:rPr>
              <a:t>use.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VPC </a:t>
            </a:r>
            <a:r>
              <a:rPr sz="1800" dirty="0">
                <a:latin typeface="Times New Roman"/>
                <a:cs typeface="Times New Roman"/>
              </a:rPr>
              <a:t>infrastructure </a:t>
            </a:r>
            <a:r>
              <a:rPr sz="1800" spc="-5" dirty="0">
                <a:latin typeface="Times New Roman"/>
                <a:cs typeface="Times New Roman"/>
              </a:rPr>
              <a:t>is managed </a:t>
            </a:r>
            <a:r>
              <a:rPr sz="1800" dirty="0">
                <a:latin typeface="Times New Roman"/>
                <a:cs typeface="Times New Roman"/>
              </a:rPr>
              <a:t>by a public cloud vendor;  </a:t>
            </a:r>
            <a:r>
              <a:rPr sz="1800" spc="-10" dirty="0">
                <a:latin typeface="Times New Roman"/>
                <a:cs typeface="Times New Roman"/>
              </a:rPr>
              <a:t>however, </a:t>
            </a:r>
            <a:r>
              <a:rPr sz="1800" dirty="0">
                <a:latin typeface="Times New Roman"/>
                <a:cs typeface="Times New Roman"/>
              </a:rPr>
              <a:t>the resources allocated to a </a:t>
            </a:r>
            <a:r>
              <a:rPr sz="1800" spc="-5" dirty="0">
                <a:latin typeface="Times New Roman"/>
                <a:cs typeface="Times New Roman"/>
              </a:rPr>
              <a:t>VPC </a:t>
            </a:r>
            <a:r>
              <a:rPr sz="1800" dirty="0">
                <a:latin typeface="Times New Roman"/>
                <a:cs typeface="Times New Roman"/>
              </a:rPr>
              <a:t>are not shared with any other  </a:t>
            </a:r>
            <a:r>
              <a:rPr sz="1800" spc="-15" dirty="0">
                <a:latin typeface="Times New Roman"/>
                <a:cs typeface="Times New Roman"/>
              </a:rPr>
              <a:t>customer.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1800" spc="-5" dirty="0">
                <a:latin typeface="Times New Roman"/>
                <a:cs typeface="Times New Roman"/>
              </a:rPr>
              <a:t>VPC </a:t>
            </a:r>
            <a:r>
              <a:rPr sz="1800" dirty="0">
                <a:latin typeface="Times New Roman"/>
                <a:cs typeface="Times New Roman"/>
              </a:rPr>
              <a:t>are specifically for those </a:t>
            </a:r>
            <a:r>
              <a:rPr sz="1800" spc="-5" dirty="0">
                <a:latin typeface="Times New Roman"/>
                <a:cs typeface="Times New Roman"/>
              </a:rPr>
              <a:t>who </a:t>
            </a:r>
            <a:r>
              <a:rPr sz="1800" dirty="0">
                <a:latin typeface="Times New Roman"/>
                <a:cs typeface="Times New Roman"/>
              </a:rPr>
              <a:t>want to benefit from cloud </a:t>
            </a:r>
            <a:r>
              <a:rPr sz="1800" spc="5" dirty="0">
                <a:latin typeface="Times New Roman"/>
                <a:cs typeface="Times New Roman"/>
              </a:rPr>
              <a:t>yet </a:t>
            </a:r>
            <a:r>
              <a:rPr sz="1800" dirty="0">
                <a:latin typeface="Times New Roman"/>
                <a:cs typeface="Times New Roman"/>
              </a:rPr>
              <a:t>have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some</a:t>
            </a:r>
            <a:endParaRPr sz="1800">
              <a:latin typeface="Times New Roman"/>
              <a:cs typeface="Times New Roman"/>
            </a:endParaRPr>
          </a:p>
          <a:p>
            <a:pPr marL="79946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concerns about </a:t>
            </a:r>
            <a:r>
              <a:rPr sz="1800" spc="-15" dirty="0">
                <a:latin typeface="Times New Roman"/>
                <a:cs typeface="Times New Roman"/>
              </a:rPr>
              <a:t>privacy, </a:t>
            </a:r>
            <a:r>
              <a:rPr sz="1800" dirty="0">
                <a:latin typeface="Times New Roman"/>
                <a:cs typeface="Times New Roman"/>
              </a:rPr>
              <a:t>security and loss of control over proprietary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799465" marR="310515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1800" spc="-5" dirty="0">
                <a:latin typeface="Times New Roman"/>
                <a:cs typeface="Times New Roman"/>
              </a:rPr>
              <a:t>VPC </a:t>
            </a:r>
            <a:r>
              <a:rPr sz="1800" dirty="0">
                <a:latin typeface="Times New Roman"/>
                <a:cs typeface="Times New Roman"/>
              </a:rPr>
              <a:t>customers are given dedicated cloud servers, virtual </a:t>
            </a:r>
            <a:r>
              <a:rPr sz="1800" spc="-5" dirty="0">
                <a:latin typeface="Times New Roman"/>
                <a:cs typeface="Times New Roman"/>
              </a:rPr>
              <a:t>networks,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  storage and private </a:t>
            </a:r>
            <a:r>
              <a:rPr sz="1800" spc="-5" dirty="0">
                <a:latin typeface="Times New Roman"/>
                <a:cs typeface="Times New Roman"/>
              </a:rPr>
              <a:t>ID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addresses.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1800" dirty="0">
                <a:latin typeface="Times New Roman"/>
                <a:cs typeface="Times New Roman"/>
              </a:rPr>
              <a:t>Examples for </a:t>
            </a:r>
            <a:r>
              <a:rPr sz="1800" spc="-5" dirty="0">
                <a:latin typeface="Times New Roman"/>
                <a:cs typeface="Times New Roman"/>
              </a:rPr>
              <a:t>VPCs </a:t>
            </a:r>
            <a:r>
              <a:rPr sz="1800" dirty="0">
                <a:latin typeface="Times New Roman"/>
                <a:cs typeface="Times New Roman"/>
              </a:rPr>
              <a:t>include </a:t>
            </a:r>
            <a:r>
              <a:rPr sz="1800" spc="-5" dirty="0">
                <a:latin typeface="Times New Roman"/>
                <a:cs typeface="Times New Roman"/>
              </a:rPr>
              <a:t>Amazon VPC </a:t>
            </a:r>
            <a:r>
              <a:rPr sz="1800" dirty="0">
                <a:latin typeface="Times New Roman"/>
                <a:cs typeface="Times New Roman"/>
              </a:rPr>
              <a:t>and Google App</a:t>
            </a:r>
            <a:r>
              <a:rPr sz="1800" spc="-2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Engine.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08048" y="2970276"/>
            <a:ext cx="7981188" cy="314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4306570" cy="1590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Benefits </a:t>
            </a:r>
            <a:r>
              <a:rPr sz="2400" b="1" spc="-5" dirty="0">
                <a:latin typeface="Times New Roman"/>
                <a:cs typeface="Times New Roman"/>
              </a:rPr>
              <a:t>of </a:t>
            </a:r>
            <a:r>
              <a:rPr sz="2400" b="1" spc="-15" dirty="0">
                <a:latin typeface="Times New Roman"/>
                <a:cs typeface="Times New Roman"/>
              </a:rPr>
              <a:t>Virtual </a:t>
            </a: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1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2235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2000" dirty="0">
                <a:latin typeface="Times New Roman"/>
                <a:cs typeface="Times New Roman"/>
              </a:rPr>
              <a:t>Bandwidth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Efficiency</a:t>
            </a:r>
            <a:endParaRPr sz="20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Performance</a:t>
            </a:r>
            <a:endParaRPr sz="20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90344" y="2089404"/>
            <a:ext cx="8154924" cy="4158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2236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078720" cy="402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</a:t>
            </a:r>
            <a:r>
              <a:rPr sz="2400" b="1" spc="-5" dirty="0">
                <a:latin typeface="Times New Roman"/>
                <a:cs typeface="Times New Roman"/>
              </a:rPr>
              <a:t> Networking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2235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2000" dirty="0">
                <a:latin typeface="Times New Roman"/>
                <a:cs typeface="Times New Roman"/>
              </a:rPr>
              <a:t>Network resources can be virtualized just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dirty="0">
                <a:latin typeface="Times New Roman"/>
                <a:cs typeface="Times New Roman"/>
              </a:rPr>
              <a:t>other cloud resources. </a:t>
            </a:r>
            <a:r>
              <a:rPr sz="2000" spc="-7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do this, a cloud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endParaRPr sz="2000">
              <a:latin typeface="Times New Roman"/>
              <a:cs typeface="Times New Roman"/>
            </a:endParaRPr>
          </a:p>
          <a:p>
            <a:pPr marL="6851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virtual switches to separates a physical network into logical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partitions.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99465" marR="479425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2000" dirty="0">
                <a:latin typeface="Times New Roman"/>
                <a:cs typeface="Times New Roman"/>
              </a:rPr>
              <a:t>A virtual network is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dirty="0">
                <a:latin typeface="Times New Roman"/>
                <a:cs typeface="Times New Roman"/>
              </a:rPr>
              <a:t>a LAN. It is an </a:t>
            </a:r>
            <a:r>
              <a:rPr sz="2000" spc="-5" dirty="0">
                <a:latin typeface="Times New Roman"/>
                <a:cs typeface="Times New Roman"/>
              </a:rPr>
              <a:t>isolated </a:t>
            </a:r>
            <a:r>
              <a:rPr sz="2000" dirty="0">
                <a:latin typeface="Times New Roman"/>
                <a:cs typeface="Times New Roman"/>
              </a:rPr>
              <a:t>address space that can be divided</a:t>
            </a:r>
            <a:r>
              <a:rPr sz="2000" spc="-3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  </a:t>
            </a:r>
            <a:r>
              <a:rPr sz="2000" spc="-5" dirty="0">
                <a:latin typeface="Times New Roman"/>
                <a:cs typeface="Times New Roman"/>
              </a:rPr>
              <a:t>automatically </a:t>
            </a:r>
            <a:r>
              <a:rPr sz="2000" dirty="0">
                <a:latin typeface="Times New Roman"/>
                <a:cs typeface="Times New Roman"/>
              </a:rPr>
              <a:t>routed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subnets.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99465" marR="343535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 </a:t>
            </a:r>
            <a:r>
              <a:rPr sz="2000" dirty="0">
                <a:latin typeface="Times New Roman"/>
                <a:cs typeface="Times New Roman"/>
              </a:rPr>
              <a:t>LANS (VLANs) can act as an extension of the </a:t>
            </a:r>
            <a:r>
              <a:rPr sz="2000" spc="-10" dirty="0">
                <a:latin typeface="Times New Roman"/>
                <a:cs typeface="Times New Roman"/>
              </a:rPr>
              <a:t>enterprise’s </a:t>
            </a:r>
            <a:r>
              <a:rPr sz="2000" dirty="0">
                <a:latin typeface="Times New Roman"/>
                <a:cs typeface="Times New Roman"/>
              </a:rPr>
              <a:t>private network.</a:t>
            </a:r>
            <a:r>
              <a:rPr sz="2000" spc="-33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You  </a:t>
            </a:r>
            <a:r>
              <a:rPr sz="2000" dirty="0">
                <a:latin typeface="Times New Roman"/>
                <a:cs typeface="Times New Roman"/>
              </a:rPr>
              <a:t>can connect to it via an encrypted </a:t>
            </a:r>
            <a:r>
              <a:rPr sz="2000" spc="-15" dirty="0">
                <a:latin typeface="Times New Roman"/>
                <a:cs typeface="Times New Roman"/>
              </a:rPr>
              <a:t>Virtual </a:t>
            </a:r>
            <a:r>
              <a:rPr sz="2000" dirty="0">
                <a:latin typeface="Times New Roman"/>
                <a:cs typeface="Times New Roman"/>
              </a:rPr>
              <a:t>Private Network (VPN)</a:t>
            </a:r>
            <a:r>
              <a:rPr sz="2000" spc="-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99465" indent="-457834">
              <a:lnSpc>
                <a:spcPct val="100000"/>
              </a:lnSpc>
              <a:buFont typeface="Arial"/>
              <a:buChar char="•"/>
              <a:tabLst>
                <a:tab pos="799465" algn="l"/>
                <a:tab pos="800100" algn="l"/>
              </a:tabLst>
            </a:pPr>
            <a:r>
              <a:rPr sz="2000" dirty="0">
                <a:latin typeface="Times New Roman"/>
                <a:cs typeface="Times New Roman"/>
              </a:rPr>
              <a:t>A hypervisor can share a single physical network interface with </a:t>
            </a:r>
            <a:r>
              <a:rPr sz="2000" spc="-5" dirty="0">
                <a:latin typeface="Times New Roman"/>
                <a:cs typeface="Times New Roman"/>
              </a:rPr>
              <a:t>multiple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machines.</a:t>
            </a:r>
            <a:endParaRPr sz="2000">
              <a:latin typeface="Times New Roman"/>
              <a:cs typeface="Times New Roman"/>
            </a:endParaRPr>
          </a:p>
          <a:p>
            <a:pPr marL="799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Each virtual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has one or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virtual network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955280" y="2363723"/>
            <a:ext cx="3273552" cy="2452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6751955" cy="433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 Storage</a:t>
            </a:r>
            <a:r>
              <a:rPr sz="2400" b="1" spc="-5" dirty="0">
                <a:latin typeface="Times New Roman"/>
                <a:cs typeface="Times New Roman"/>
              </a:rPr>
              <a:t> overview</a:t>
            </a:r>
            <a:endParaRPr sz="2400">
              <a:latin typeface="Times New Roman"/>
              <a:cs typeface="Times New Roman"/>
            </a:endParaRPr>
          </a:p>
          <a:p>
            <a:pPr marL="685165" marR="5080" indent="-343535">
              <a:lnSpc>
                <a:spcPct val="100000"/>
              </a:lnSpc>
              <a:spcBef>
                <a:spcPts val="2235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2000" dirty="0">
                <a:latin typeface="Times New Roman"/>
                <a:cs typeface="Times New Roman"/>
              </a:rPr>
              <a:t>IaaS storage can be very </a:t>
            </a:r>
            <a:r>
              <a:rPr sz="2000" spc="-5" dirty="0">
                <a:latin typeface="Times New Roman"/>
                <a:cs typeface="Times New Roman"/>
              </a:rPr>
              <a:t>complex. </a:t>
            </a:r>
            <a:r>
              <a:rPr sz="2000" dirty="0">
                <a:latin typeface="Times New Roman"/>
                <a:cs typeface="Times New Roman"/>
              </a:rPr>
              <a:t>It involves creating a  resource pool which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include </a:t>
            </a:r>
            <a:r>
              <a:rPr sz="2000" spc="-5" dirty="0">
                <a:latin typeface="Times New Roman"/>
                <a:cs typeface="Times New Roman"/>
              </a:rPr>
              <a:t>virtualized </a:t>
            </a:r>
            <a:r>
              <a:rPr sz="2000" dirty="0">
                <a:latin typeface="Times New Roman"/>
                <a:cs typeface="Times New Roman"/>
              </a:rPr>
              <a:t>storage and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tie  </a:t>
            </a:r>
            <a:r>
              <a:rPr sz="2000" dirty="0">
                <a:latin typeface="Times New Roman"/>
                <a:cs typeface="Times New Roman"/>
              </a:rPr>
              <a:t>it up with orchestration to support cloud requirements such  as </a:t>
            </a:r>
            <a:r>
              <a:rPr sz="2000" spc="-5" dirty="0">
                <a:latin typeface="Times New Roman"/>
                <a:cs typeface="Times New Roman"/>
              </a:rPr>
              <a:t>moving </a:t>
            </a:r>
            <a:r>
              <a:rPr sz="2000" dirty="0">
                <a:latin typeface="Times New Roman"/>
                <a:cs typeface="Times New Roman"/>
              </a:rPr>
              <a:t>running VMs between servers and taking instant  snapshots of </a:t>
            </a:r>
            <a:r>
              <a:rPr sz="2000" spc="-5" dirty="0">
                <a:latin typeface="Times New Roman"/>
                <a:cs typeface="Times New Roman"/>
              </a:rPr>
              <a:t>multi terabyte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drives.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5165" marR="222250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2000" dirty="0">
                <a:latin typeface="Times New Roman"/>
                <a:cs typeface="Times New Roman"/>
              </a:rPr>
              <a:t>Networked storage services are generally </a:t>
            </a:r>
            <a:r>
              <a:rPr sz="2000" spc="-5" dirty="0">
                <a:latin typeface="Times New Roman"/>
                <a:cs typeface="Times New Roman"/>
              </a:rPr>
              <a:t>classified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way they are </a:t>
            </a:r>
            <a:r>
              <a:rPr sz="2000" spc="-5" dirty="0">
                <a:latin typeface="Times New Roman"/>
                <a:cs typeface="Times New Roman"/>
              </a:rPr>
              <a:t>consumed </a:t>
            </a:r>
            <a:r>
              <a:rPr sz="2000" dirty="0">
                <a:latin typeface="Times New Roman"/>
                <a:cs typeface="Times New Roman"/>
              </a:rPr>
              <a:t>and interfaced with on the </a:t>
            </a:r>
            <a:r>
              <a:rPr sz="2000" spc="-5" dirty="0">
                <a:latin typeface="Times New Roman"/>
                <a:cs typeface="Times New Roman"/>
              </a:rPr>
              <a:t>client  </a:t>
            </a:r>
            <a:r>
              <a:rPr sz="2000" dirty="0">
                <a:latin typeface="Times New Roman"/>
                <a:cs typeface="Times New Roman"/>
              </a:rPr>
              <a:t>side. The </a:t>
            </a:r>
            <a:r>
              <a:rPr sz="2000" spc="-5" dirty="0">
                <a:latin typeface="Times New Roman"/>
                <a:cs typeface="Times New Roman"/>
              </a:rPr>
              <a:t>thee types </a:t>
            </a:r>
            <a:r>
              <a:rPr sz="2000" dirty="0">
                <a:latin typeface="Times New Roman"/>
                <a:cs typeface="Times New Roman"/>
              </a:rPr>
              <a:t>of storage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 marL="1142365" lvl="1" indent="-343535">
              <a:lnSpc>
                <a:spcPct val="100000"/>
              </a:lnSpc>
              <a:buFont typeface="Arial"/>
              <a:buChar char="•"/>
              <a:tabLst>
                <a:tab pos="1142365" algn="l"/>
                <a:tab pos="1143000" algn="l"/>
              </a:tabLst>
            </a:pPr>
            <a:r>
              <a:rPr sz="2000" spc="-5" dirty="0">
                <a:latin typeface="Times New Roman"/>
                <a:cs typeface="Times New Roman"/>
              </a:rPr>
              <a:t>File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marL="1142365" lvl="1" indent="-343535">
              <a:lnSpc>
                <a:spcPct val="100000"/>
              </a:lnSpc>
              <a:buFont typeface="Arial"/>
              <a:buChar char="•"/>
              <a:tabLst>
                <a:tab pos="1142365" algn="l"/>
                <a:tab pos="1143000" algn="l"/>
              </a:tabLst>
            </a:pP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marL="1142365" lvl="1" indent="-343535">
              <a:lnSpc>
                <a:spcPct val="100000"/>
              </a:lnSpc>
              <a:buFont typeface="Arial"/>
              <a:buChar char="•"/>
              <a:tabLst>
                <a:tab pos="1142365" algn="l"/>
                <a:tab pos="1143000" algn="l"/>
              </a:tabLst>
            </a:pP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73451" y="3308603"/>
            <a:ext cx="7048500" cy="272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9592310" cy="191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File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Storage: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most </a:t>
            </a:r>
            <a:r>
              <a:rPr sz="2000" spc="-5" dirty="0">
                <a:latin typeface="Times New Roman"/>
                <a:cs typeface="Times New Roman"/>
              </a:rPr>
              <a:t>traditional service type is </a:t>
            </a:r>
            <a:r>
              <a:rPr sz="2000" dirty="0">
                <a:latin typeface="Times New Roman"/>
                <a:cs typeface="Times New Roman"/>
              </a:rPr>
              <a:t>a shared file </a:t>
            </a:r>
            <a:r>
              <a:rPr sz="2000" spc="-10" dirty="0">
                <a:latin typeface="Times New Roman"/>
                <a:cs typeface="Times New Roman"/>
              </a:rPr>
              <a:t>system, </a:t>
            </a:r>
            <a:r>
              <a:rPr sz="2000" spc="5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simply “file storage” </a:t>
            </a:r>
            <a:r>
              <a:rPr sz="2000" dirty="0">
                <a:latin typeface="Times New Roman"/>
                <a:cs typeface="Times New Roman"/>
              </a:rPr>
              <a:t>which  allows users to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shared folders. The </a:t>
            </a:r>
            <a:r>
              <a:rPr sz="2000" spc="-5" dirty="0">
                <a:latin typeface="Times New Roman"/>
                <a:cs typeface="Times New Roman"/>
              </a:rPr>
              <a:t>two most </a:t>
            </a:r>
            <a:r>
              <a:rPr sz="2000" dirty="0">
                <a:latin typeface="Times New Roman"/>
                <a:cs typeface="Times New Roman"/>
              </a:rPr>
              <a:t>popular shared file system protocols</a:t>
            </a:r>
            <a:r>
              <a:rPr sz="2000" spc="-2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 use today are Network </a:t>
            </a:r>
            <a:r>
              <a:rPr sz="2000" spc="-5" dirty="0">
                <a:latin typeface="Times New Roman"/>
                <a:cs typeface="Times New Roman"/>
              </a:rPr>
              <a:t>File </a:t>
            </a:r>
            <a:r>
              <a:rPr sz="2000" dirty="0">
                <a:latin typeface="Times New Roman"/>
                <a:cs typeface="Times New Roman"/>
              </a:rPr>
              <a:t>System (NFS) and </a:t>
            </a:r>
            <a:r>
              <a:rPr sz="2000" spc="-5" dirty="0">
                <a:latin typeface="Times New Roman"/>
                <a:cs typeface="Times New Roman"/>
              </a:rPr>
              <a:t>SMB/CIFS </a:t>
            </a:r>
            <a:r>
              <a:rPr sz="2000" dirty="0">
                <a:latin typeface="Times New Roman"/>
                <a:cs typeface="Times New Roman"/>
              </a:rPr>
              <a:t>(Server Message  </a:t>
            </a:r>
            <a:r>
              <a:rPr sz="2000" spc="-5" dirty="0">
                <a:latin typeface="Times New Roman"/>
                <a:cs typeface="Times New Roman"/>
              </a:rPr>
              <a:t>Block/Common </a:t>
            </a:r>
            <a:r>
              <a:rPr sz="2000" dirty="0">
                <a:latin typeface="Times New Roman"/>
                <a:cs typeface="Times New Roman"/>
              </a:rPr>
              <a:t>Internet </a:t>
            </a:r>
            <a:r>
              <a:rPr sz="2000" spc="-5" dirty="0">
                <a:latin typeface="Times New Roman"/>
                <a:cs typeface="Times New Roman"/>
              </a:rPr>
              <a:t>File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4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547360" cy="2632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Outcome: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At the end of </a:t>
            </a:r>
            <a:r>
              <a:rPr sz="2000" spc="-5" dirty="0">
                <a:latin typeface="Times New Roman"/>
                <a:cs typeface="Times New Roman"/>
              </a:rPr>
              <a:t>this </a:t>
            </a:r>
            <a:r>
              <a:rPr sz="2000" dirty="0">
                <a:latin typeface="Times New Roman"/>
                <a:cs typeface="Times New Roman"/>
              </a:rPr>
              <a:t>module, </a:t>
            </a:r>
            <a:r>
              <a:rPr sz="2000" spc="-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are expected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Outline the various cloud delivery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dirty="0">
                <a:latin typeface="Times New Roman"/>
                <a:cs typeface="Times New Roman"/>
              </a:rPr>
              <a:t>Discuss IaaS and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274445" algn="l"/>
                <a:tab pos="1275080" algn="l"/>
              </a:tabLst>
            </a:pPr>
            <a:r>
              <a:rPr sz="2000" spc="-5" dirty="0">
                <a:latin typeface="Times New Roman"/>
                <a:cs typeface="Times New Roman"/>
              </a:rPr>
              <a:t>Determine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impact </a:t>
            </a:r>
            <a:r>
              <a:rPr sz="2000" dirty="0">
                <a:latin typeface="Times New Roman"/>
                <a:cs typeface="Times New Roman"/>
              </a:rPr>
              <a:t>of cloud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40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375392" y="2109216"/>
            <a:ext cx="1153668" cy="1100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75392" y="4544567"/>
            <a:ext cx="1213103" cy="1146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668" y="1143457"/>
            <a:ext cx="10059670" cy="561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Block</a:t>
            </a:r>
            <a:r>
              <a:rPr sz="2400" b="1" spc="-5" dirty="0">
                <a:latin typeface="Times New Roman"/>
                <a:cs typeface="Times New Roman"/>
              </a:rPr>
              <a:t> Storage</a:t>
            </a:r>
            <a:endParaRPr sz="2400">
              <a:latin typeface="Times New Roman"/>
              <a:cs typeface="Times New Roman"/>
            </a:endParaRPr>
          </a:p>
          <a:p>
            <a:pPr marL="685165" marR="250190" indent="-343535">
              <a:lnSpc>
                <a:spcPct val="100000"/>
              </a:lnSpc>
              <a:spcBef>
                <a:spcPts val="1789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dirty="0">
                <a:latin typeface="Times New Roman"/>
                <a:cs typeface="Times New Roman"/>
              </a:rPr>
              <a:t>Block storage devices provide fixed-sized </a:t>
            </a:r>
            <a:r>
              <a:rPr sz="1800" spc="-5" dirty="0">
                <a:latin typeface="Times New Roman"/>
                <a:cs typeface="Times New Roman"/>
              </a:rPr>
              <a:t>raw </a:t>
            </a:r>
            <a:r>
              <a:rPr sz="1800" dirty="0">
                <a:latin typeface="Times New Roman"/>
                <a:cs typeface="Times New Roman"/>
              </a:rPr>
              <a:t>storage </a:t>
            </a:r>
            <a:r>
              <a:rPr sz="1800" spc="-15" dirty="0">
                <a:latin typeface="Times New Roman"/>
                <a:cs typeface="Times New Roman"/>
              </a:rPr>
              <a:t>capacity. </a:t>
            </a:r>
            <a:r>
              <a:rPr sz="1800" dirty="0">
                <a:latin typeface="Times New Roman"/>
                <a:cs typeface="Times New Roman"/>
              </a:rPr>
              <a:t>Each storage volume can be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treated 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an independent disk drive and controlled by an external server operating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10" dirty="0">
                <a:latin typeface="Times New Roman"/>
                <a:cs typeface="Times New Roman"/>
              </a:rPr>
              <a:t>most </a:t>
            </a:r>
            <a:r>
              <a:rPr sz="1800" spc="-5" dirty="0">
                <a:latin typeface="Times New Roman"/>
                <a:cs typeface="Times New Roman"/>
              </a:rPr>
              <a:t>common examples </a:t>
            </a:r>
            <a:r>
              <a:rPr sz="1800" dirty="0">
                <a:latin typeface="Times New Roman"/>
                <a:cs typeface="Times New Roman"/>
              </a:rPr>
              <a:t>of Block </a:t>
            </a:r>
            <a:r>
              <a:rPr sz="1800" spc="-5" dirty="0">
                <a:latin typeface="Times New Roman"/>
                <a:cs typeface="Times New Roman"/>
              </a:rPr>
              <a:t>Storage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spc="-10" dirty="0">
                <a:latin typeface="Times New Roman"/>
                <a:cs typeface="Times New Roman"/>
              </a:rPr>
              <a:t>SAN, </a:t>
            </a:r>
            <a:r>
              <a:rPr sz="1800" spc="-5" dirty="0">
                <a:latin typeface="Times New Roman"/>
                <a:cs typeface="Times New Roman"/>
              </a:rPr>
              <a:t>iSCSI, </a:t>
            </a:r>
            <a:r>
              <a:rPr sz="1800" dirty="0">
                <a:latin typeface="Times New Roman"/>
                <a:cs typeface="Times New Roman"/>
              </a:rPr>
              <a:t>and local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disks.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dirty="0">
                <a:latin typeface="Times New Roman"/>
                <a:cs typeface="Times New Roman"/>
              </a:rPr>
              <a:t>Block storage devices typically are formatted with a file system like </a:t>
            </a:r>
            <a:r>
              <a:rPr sz="1800" spc="-60" dirty="0">
                <a:latin typeface="Times New Roman"/>
                <a:cs typeface="Times New Roman"/>
              </a:rPr>
              <a:t>FAT32, </a:t>
            </a:r>
            <a:r>
              <a:rPr sz="1800" spc="-5" dirty="0">
                <a:latin typeface="Times New Roman"/>
                <a:cs typeface="Times New Roman"/>
              </a:rPr>
              <a:t>NTFS, </a:t>
            </a:r>
            <a:r>
              <a:rPr sz="1800" dirty="0">
                <a:latin typeface="Times New Roman"/>
                <a:cs typeface="Times New Roman"/>
              </a:rPr>
              <a:t>EXT3, and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EXT4</a:t>
            </a:r>
            <a:r>
              <a:rPr sz="1700" spc="5" dirty="0"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34226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Object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685165" marR="85090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dirty="0">
                <a:latin typeface="Times New Roman"/>
                <a:cs typeface="Times New Roman"/>
              </a:rPr>
              <a:t>Data kept on object storage devices </a:t>
            </a:r>
            <a:r>
              <a:rPr sz="1800" spc="-5" dirty="0">
                <a:latin typeface="Times New Roman"/>
                <a:cs typeface="Times New Roman"/>
              </a:rPr>
              <a:t>consist </a:t>
            </a:r>
            <a:r>
              <a:rPr sz="1800" dirty="0">
                <a:latin typeface="Times New Roman"/>
                <a:cs typeface="Times New Roman"/>
              </a:rPr>
              <a:t>of the object data and metadata. It can be any kind of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  such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photos, videos, and log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dirty="0">
                <a:latin typeface="Times New Roman"/>
                <a:cs typeface="Times New Roman"/>
              </a:rPr>
              <a:t>It can be </a:t>
            </a:r>
            <a:r>
              <a:rPr sz="1800" spc="-5" dirty="0">
                <a:latin typeface="Times New Roman"/>
                <a:cs typeface="Times New Roman"/>
              </a:rPr>
              <a:t>accessed </a:t>
            </a:r>
            <a:r>
              <a:rPr sz="1800" dirty="0">
                <a:latin typeface="Times New Roman"/>
                <a:cs typeface="Times New Roman"/>
              </a:rPr>
              <a:t>directly through </a:t>
            </a:r>
            <a:r>
              <a:rPr sz="1800" spc="-5" dirty="0">
                <a:latin typeface="Times New Roman"/>
                <a:cs typeface="Times New Roman"/>
              </a:rPr>
              <a:t>APIs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http/https.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91440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dirty="0">
                <a:latin typeface="Times New Roman"/>
                <a:cs typeface="Times New Roman"/>
              </a:rPr>
              <a:t>The object store guarantees that the data </a:t>
            </a:r>
            <a:r>
              <a:rPr sz="1800" spc="-5" dirty="0">
                <a:latin typeface="Times New Roman"/>
                <a:cs typeface="Times New Roman"/>
              </a:rPr>
              <a:t>will </a:t>
            </a:r>
            <a:r>
              <a:rPr sz="1800" dirty="0">
                <a:latin typeface="Times New Roman"/>
                <a:cs typeface="Times New Roman"/>
              </a:rPr>
              <a:t>not be lost. Object storage data can be replicated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across  </a:t>
            </a:r>
            <a:r>
              <a:rPr sz="1800" spc="-5" dirty="0">
                <a:latin typeface="Times New Roman"/>
                <a:cs typeface="Times New Roman"/>
              </a:rPr>
              <a:t>different </a:t>
            </a:r>
            <a:r>
              <a:rPr sz="1800" dirty="0">
                <a:latin typeface="Times New Roman"/>
                <a:cs typeface="Times New Roman"/>
              </a:rPr>
              <a:t>data centers and </a:t>
            </a:r>
            <a:r>
              <a:rPr sz="1800" spc="-10" dirty="0">
                <a:latin typeface="Times New Roman"/>
                <a:cs typeface="Times New Roman"/>
              </a:rPr>
              <a:t>offer </a:t>
            </a:r>
            <a:r>
              <a:rPr sz="1800" spc="-5" dirty="0">
                <a:latin typeface="Times New Roman"/>
                <a:cs typeface="Times New Roman"/>
              </a:rPr>
              <a:t>simple web services </a:t>
            </a:r>
            <a:r>
              <a:rPr sz="1800" dirty="0">
                <a:latin typeface="Times New Roman"/>
                <a:cs typeface="Times New Roman"/>
              </a:rPr>
              <a:t>interfaces 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ideal to </a:t>
            </a:r>
            <a:r>
              <a:rPr sz="1800" spc="-5" dirty="0">
                <a:latin typeface="Times New Roman"/>
                <a:cs typeface="Times New Roman"/>
              </a:rPr>
              <a:t>store </a:t>
            </a:r>
            <a:r>
              <a:rPr sz="1800" dirty="0">
                <a:latin typeface="Times New Roman"/>
                <a:cs typeface="Times New Roman"/>
              </a:rPr>
              <a:t>unstructured data like </a:t>
            </a:r>
            <a:r>
              <a:rPr sz="1800" spc="-5" dirty="0">
                <a:latin typeface="Times New Roman"/>
                <a:cs typeface="Times New Roman"/>
              </a:rPr>
              <a:t>music, </a:t>
            </a:r>
            <a:r>
              <a:rPr sz="1800" dirty="0">
                <a:latin typeface="Times New Roman"/>
                <a:cs typeface="Times New Roman"/>
              </a:rPr>
              <a:t>image, and video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files.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77667" y="2135123"/>
            <a:ext cx="7046976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6954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0073640" y="2622804"/>
            <a:ext cx="1403603" cy="1403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89464" y="4861559"/>
            <a:ext cx="1243583" cy="101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8806815" cy="511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 Security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issues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IaaS in public cloud, we control VMs and services running on VMs.</a:t>
            </a:r>
            <a:r>
              <a:rPr sz="2000" spc="-3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security issues that should be addressed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b="1" dirty="0">
                <a:latin typeface="Times New Roman"/>
                <a:cs typeface="Times New Roman"/>
              </a:rPr>
              <a:t>Data Leakage </a:t>
            </a:r>
            <a:r>
              <a:rPr sz="2000" b="1" spc="-5" dirty="0">
                <a:latin typeface="Times New Roman"/>
                <a:cs typeface="Times New Roman"/>
              </a:rPr>
              <a:t>Protection </a:t>
            </a:r>
            <a:r>
              <a:rPr sz="2000" b="1" dirty="0">
                <a:latin typeface="Times New Roman"/>
                <a:cs typeface="Times New Roman"/>
              </a:rPr>
              <a:t>and Usage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Monitoring</a:t>
            </a:r>
            <a:endParaRPr sz="2000">
              <a:latin typeface="Times New Roman"/>
              <a:cs typeface="Times New Roman"/>
            </a:endParaRPr>
          </a:p>
          <a:p>
            <a:pPr marL="814069" marR="5080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latin typeface="Times New Roman"/>
                <a:cs typeface="Times New Roman"/>
              </a:rPr>
              <a:t>Data stored in IaaS infrastructure in both private and public clouds </a:t>
            </a:r>
            <a:r>
              <a:rPr sz="1900" spc="-10" dirty="0">
                <a:latin typeface="Times New Roman"/>
                <a:cs typeface="Times New Roman"/>
              </a:rPr>
              <a:t>must </a:t>
            </a:r>
            <a:r>
              <a:rPr sz="1900" spc="-5" dirty="0">
                <a:latin typeface="Times New Roman"/>
                <a:cs typeface="Times New Roman"/>
              </a:rPr>
              <a:t>be closely  monitored. Logs should be maintained showing when the data were accessed, </a:t>
            </a:r>
            <a:r>
              <a:rPr sz="1900" spc="-10" dirty="0">
                <a:latin typeface="Times New Roman"/>
                <a:cs typeface="Times New Roman"/>
              </a:rPr>
              <a:t>by  </a:t>
            </a:r>
            <a:r>
              <a:rPr sz="1900" spc="-5" dirty="0">
                <a:latin typeface="Times New Roman"/>
                <a:cs typeface="Times New Roman"/>
              </a:rPr>
              <a:t>whom and from where. Policies for information need to be created and</a:t>
            </a:r>
            <a:r>
              <a:rPr sz="1900" spc="1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deployed.</a:t>
            </a:r>
            <a:endParaRPr sz="19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latin typeface="Times New Roman"/>
                <a:cs typeface="Times New Roman"/>
              </a:rPr>
              <a:t>In addition, transparent process can be created that monitors information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usage.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"/>
              <a:buChar char="•"/>
              <a:tabLst>
                <a:tab pos="699770" algn="l"/>
                <a:tab pos="700405" algn="l"/>
              </a:tabLst>
            </a:pPr>
            <a:r>
              <a:rPr sz="2000" b="1" dirty="0">
                <a:latin typeface="Times New Roman"/>
                <a:cs typeface="Times New Roman"/>
              </a:rPr>
              <a:t>End to End Logging and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Reporting</a:t>
            </a:r>
            <a:endParaRPr sz="2000">
              <a:latin typeface="Times New Roman"/>
              <a:cs typeface="Times New Roman"/>
            </a:endParaRPr>
          </a:p>
          <a:p>
            <a:pPr marL="814069" marR="9525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latin typeface="Times New Roman"/>
                <a:cs typeface="Times New Roman"/>
              </a:rPr>
              <a:t>The effective deployment of IaaS </a:t>
            </a:r>
            <a:r>
              <a:rPr sz="1900" spc="-10" dirty="0">
                <a:latin typeface="Times New Roman"/>
                <a:cs typeface="Times New Roman"/>
              </a:rPr>
              <a:t>demands </a:t>
            </a:r>
            <a:r>
              <a:rPr sz="1900" spc="-5" dirty="0">
                <a:latin typeface="Times New Roman"/>
                <a:cs typeface="Times New Roman"/>
              </a:rPr>
              <a:t>comprehensive logging and reporting  in place. Robust logging and reporting solutions helps to keep track of where the  information is, who accesses it, which machines are handling it </a:t>
            </a:r>
            <a:r>
              <a:rPr sz="1900" spc="-10" dirty="0">
                <a:latin typeface="Times New Roman"/>
                <a:cs typeface="Times New Roman"/>
              </a:rPr>
              <a:t>and </a:t>
            </a:r>
            <a:r>
              <a:rPr sz="1900" spc="-5" dirty="0">
                <a:latin typeface="Times New Roman"/>
                <a:cs typeface="Times New Roman"/>
              </a:rPr>
              <a:t>which storage  </a:t>
            </a:r>
            <a:r>
              <a:rPr sz="1900" dirty="0">
                <a:latin typeface="Times New Roman"/>
                <a:cs typeface="Times New Roman"/>
              </a:rPr>
              <a:t>arrays </a:t>
            </a:r>
            <a:r>
              <a:rPr sz="1900" spc="-5" dirty="0">
                <a:latin typeface="Times New Roman"/>
                <a:cs typeface="Times New Roman"/>
              </a:rPr>
              <a:t>are responsible for it. These solutions are </a:t>
            </a:r>
            <a:r>
              <a:rPr sz="1900" spc="-10" dirty="0">
                <a:latin typeface="Times New Roman"/>
                <a:cs typeface="Times New Roman"/>
              </a:rPr>
              <a:t>important </a:t>
            </a:r>
            <a:r>
              <a:rPr sz="1900" spc="-5" dirty="0">
                <a:latin typeface="Times New Roman"/>
                <a:cs typeface="Times New Roman"/>
              </a:rPr>
              <a:t>for service </a:t>
            </a:r>
            <a:r>
              <a:rPr sz="1900" spc="-10" dirty="0">
                <a:latin typeface="Times New Roman"/>
                <a:cs typeface="Times New Roman"/>
              </a:rPr>
              <a:t>management  </a:t>
            </a:r>
            <a:r>
              <a:rPr sz="1900" spc="-5" dirty="0">
                <a:latin typeface="Times New Roman"/>
                <a:cs typeface="Times New Roman"/>
              </a:rPr>
              <a:t>and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optimization.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860280" y="5358384"/>
            <a:ext cx="854964" cy="854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39528" y="3613403"/>
            <a:ext cx="696468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83495" y="1880616"/>
            <a:ext cx="1208531" cy="1208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668" y="1143457"/>
            <a:ext cx="8949055" cy="488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178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Authentication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1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Authorization</a:t>
            </a:r>
            <a:endParaRPr sz="2000">
              <a:latin typeface="Times New Roman"/>
              <a:cs typeface="Times New Roman"/>
            </a:endParaRPr>
          </a:p>
          <a:p>
            <a:pPr marL="799465" marR="10985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Robust </a:t>
            </a:r>
            <a:r>
              <a:rPr sz="2000" spc="-5" dirty="0">
                <a:latin typeface="Times New Roman"/>
                <a:cs typeface="Times New Roman"/>
              </a:rPr>
              <a:t>authentication </a:t>
            </a:r>
            <a:r>
              <a:rPr sz="2000" dirty="0">
                <a:latin typeface="Times New Roman"/>
                <a:cs typeface="Times New Roman"/>
              </a:rPr>
              <a:t>and authorization is essential for </a:t>
            </a:r>
            <a:r>
              <a:rPr sz="2000" spc="-5" dirty="0">
                <a:latin typeface="Times New Roman"/>
                <a:cs typeface="Times New Roman"/>
              </a:rPr>
              <a:t>effective </a:t>
            </a:r>
            <a:r>
              <a:rPr sz="2000" dirty="0">
                <a:latin typeface="Times New Roman"/>
                <a:cs typeface="Times New Roman"/>
              </a:rPr>
              <a:t>Data Loss  Prevention. For every application, apart login ID and password, a two-factor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 </a:t>
            </a:r>
            <a:r>
              <a:rPr sz="2000" spc="-5" dirty="0">
                <a:latin typeface="Times New Roman"/>
                <a:cs typeface="Times New Roman"/>
              </a:rPr>
              <a:t>multi-factor </a:t>
            </a:r>
            <a:r>
              <a:rPr sz="2000" dirty="0">
                <a:latin typeface="Times New Roman"/>
                <a:cs typeface="Times New Roman"/>
              </a:rPr>
              <a:t>authentication </a:t>
            </a:r>
            <a:r>
              <a:rPr sz="2000" spc="-5" dirty="0">
                <a:latin typeface="Times New Roman"/>
                <a:cs typeface="Times New Roman"/>
              </a:rPr>
              <a:t>must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Infrastructure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Hardening</a:t>
            </a:r>
            <a:endParaRPr sz="2000">
              <a:latin typeface="Times New Roman"/>
              <a:cs typeface="Times New Roman"/>
            </a:endParaRPr>
          </a:p>
          <a:p>
            <a:pPr marL="799465" marR="508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hardening is the act of applying security to each component of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including: </a:t>
            </a:r>
            <a:r>
              <a:rPr sz="2000" spc="-50" dirty="0">
                <a:latin typeface="Times New Roman"/>
                <a:cs typeface="Times New Roman"/>
              </a:rPr>
              <a:t>Web </a:t>
            </a:r>
            <a:r>
              <a:rPr sz="2000" dirty="0">
                <a:latin typeface="Times New Roman"/>
                <a:cs typeface="Times New Roman"/>
              </a:rPr>
              <a:t>servers, application servers, identity and </a:t>
            </a:r>
            <a:r>
              <a:rPr sz="2000" spc="-5" dirty="0">
                <a:latin typeface="Times New Roman"/>
                <a:cs typeface="Times New Roman"/>
              </a:rPr>
              <a:t>access  management </a:t>
            </a:r>
            <a:r>
              <a:rPr sz="2000" dirty="0">
                <a:latin typeface="Times New Roman"/>
                <a:cs typeface="Times New Roman"/>
              </a:rPr>
              <a:t>solutions, and database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85165" indent="-343535" algn="just">
              <a:lnSpc>
                <a:spcPct val="100000"/>
              </a:lnSpc>
              <a:buFont typeface="Arial"/>
              <a:buChar char="•"/>
              <a:tabLst>
                <a:tab pos="685800" algn="l"/>
              </a:tabLst>
            </a:pPr>
            <a:r>
              <a:rPr sz="2000" b="1" dirty="0">
                <a:latin typeface="Times New Roman"/>
                <a:cs typeface="Times New Roman"/>
              </a:rPr>
              <a:t>End-to-End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Encryption</a:t>
            </a:r>
            <a:endParaRPr sz="2000">
              <a:latin typeface="Times New Roman"/>
              <a:cs typeface="Times New Roman"/>
            </a:endParaRPr>
          </a:p>
          <a:p>
            <a:pPr marL="799465" marR="380365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IaaS should </a:t>
            </a:r>
            <a:r>
              <a:rPr sz="2000" spc="-5" dirty="0">
                <a:latin typeface="Times New Roman"/>
                <a:cs typeface="Times New Roman"/>
              </a:rPr>
              <a:t>take </a:t>
            </a:r>
            <a:r>
              <a:rPr sz="2000" dirty="0">
                <a:latin typeface="Times New Roman"/>
                <a:cs typeface="Times New Roman"/>
              </a:rPr>
              <a:t>advantage of end-to-end encryption. The </a:t>
            </a:r>
            <a:r>
              <a:rPr sz="2000" spc="-5" dirty="0">
                <a:latin typeface="Times New Roman"/>
                <a:cs typeface="Times New Roman"/>
              </a:rPr>
              <a:t>entire </a:t>
            </a:r>
            <a:r>
              <a:rPr sz="2000" dirty="0">
                <a:latin typeface="Times New Roman"/>
                <a:cs typeface="Times New Roman"/>
              </a:rPr>
              <a:t>disk can be  encrypted to prevent </a:t>
            </a:r>
            <a:r>
              <a:rPr sz="2000" spc="-5" dirty="0">
                <a:latin typeface="Times New Roman"/>
                <a:cs typeface="Times New Roman"/>
              </a:rPr>
              <a:t>offline attacks. </a:t>
            </a:r>
            <a:r>
              <a:rPr sz="2000" dirty="0">
                <a:latin typeface="Times New Roman"/>
                <a:cs typeface="Times New Roman"/>
              </a:rPr>
              <a:t>Also, </a:t>
            </a:r>
            <a:r>
              <a:rPr sz="2000" spc="-5" dirty="0">
                <a:latin typeface="Times New Roman"/>
                <a:cs typeface="Times New Roman"/>
              </a:rPr>
              <a:t>all communication </a:t>
            </a:r>
            <a:r>
              <a:rPr sz="2000" dirty="0">
                <a:latin typeface="Times New Roman"/>
                <a:cs typeface="Times New Roman"/>
              </a:rPr>
              <a:t>to host OS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 VMs in the IaaS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should be encrypted using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SSL/TLS.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0491216" y="3762755"/>
            <a:ext cx="1278635" cy="664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19231" y="5222747"/>
            <a:ext cx="1037844" cy="944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03992" y="1885188"/>
            <a:ext cx="1053083" cy="1019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668" y="1143457"/>
            <a:ext cx="9711055" cy="5252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 Data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Protection</a:t>
            </a:r>
            <a:endParaRPr sz="2400">
              <a:latin typeface="Times New Roman"/>
              <a:cs typeface="Times New Roman"/>
            </a:endParaRPr>
          </a:p>
          <a:p>
            <a:pPr marL="685165" marR="367665" indent="-343535">
              <a:lnSpc>
                <a:spcPct val="100000"/>
              </a:lnSpc>
              <a:spcBef>
                <a:spcPts val="1785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latin typeface="Times New Roman"/>
                <a:cs typeface="Times New Roman"/>
              </a:rPr>
              <a:t>Cloud data protection is a </a:t>
            </a:r>
            <a:r>
              <a:rPr sz="1900" dirty="0">
                <a:latin typeface="Times New Roman"/>
                <a:cs typeface="Times New Roman"/>
              </a:rPr>
              <a:t>type </a:t>
            </a:r>
            <a:r>
              <a:rPr sz="1900" spc="-5" dirty="0">
                <a:latin typeface="Times New Roman"/>
                <a:cs typeface="Times New Roman"/>
              </a:rPr>
              <a:t>of data protection </a:t>
            </a:r>
            <a:r>
              <a:rPr sz="1900" spc="-10" dirty="0">
                <a:latin typeface="Times New Roman"/>
                <a:cs typeface="Times New Roman"/>
              </a:rPr>
              <a:t>model </a:t>
            </a:r>
            <a:r>
              <a:rPr sz="1900" spc="-5" dirty="0">
                <a:latin typeface="Times New Roman"/>
                <a:cs typeface="Times New Roman"/>
              </a:rPr>
              <a:t>used to protect stored, static and  </a:t>
            </a:r>
            <a:r>
              <a:rPr sz="1900" spc="-10" dirty="0">
                <a:latin typeface="Times New Roman"/>
                <a:cs typeface="Times New Roman"/>
              </a:rPr>
              <a:t>moving </a:t>
            </a:r>
            <a:r>
              <a:rPr sz="1900" spc="-5" dirty="0">
                <a:latin typeface="Times New Roman"/>
                <a:cs typeface="Times New Roman"/>
              </a:rPr>
              <a:t>data in the cloud. It is designed to </a:t>
            </a:r>
            <a:r>
              <a:rPr sz="1900" spc="-10" dirty="0">
                <a:latin typeface="Times New Roman"/>
                <a:cs typeface="Times New Roman"/>
              </a:rPr>
              <a:t>implement optimal </a:t>
            </a:r>
            <a:r>
              <a:rPr sz="1900" spc="-5" dirty="0">
                <a:latin typeface="Times New Roman"/>
                <a:cs typeface="Times New Roman"/>
              </a:rPr>
              <a:t>data storage, protection and  security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methodologies.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latin typeface="Times New Roman"/>
                <a:cs typeface="Times New Roman"/>
              </a:rPr>
              <a:t>Cloud data protection provides and ensures various services and processes such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as: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1256665" marR="5080" lvl="1" indent="-457200">
              <a:lnSpc>
                <a:spcPct val="100000"/>
              </a:lnSpc>
              <a:buAutoNum type="arabicPeriod"/>
              <a:tabLst>
                <a:tab pos="1256665" algn="l"/>
                <a:tab pos="1257300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Data Integrity</a:t>
            </a:r>
            <a:r>
              <a:rPr sz="1900" spc="-5" dirty="0">
                <a:latin typeface="Times New Roman"/>
                <a:cs typeface="Times New Roman"/>
              </a:rPr>
              <a:t>: Data are in the </a:t>
            </a:r>
            <a:r>
              <a:rPr sz="1900" spc="-15" dirty="0">
                <a:latin typeface="Times New Roman"/>
                <a:cs typeface="Times New Roman"/>
              </a:rPr>
              <a:t>same </a:t>
            </a:r>
            <a:r>
              <a:rPr sz="1900" spc="-5" dirty="0">
                <a:latin typeface="Times New Roman"/>
                <a:cs typeface="Times New Roman"/>
              </a:rPr>
              <a:t>form as its stored version. Data encryption is used  to secure data from illegal editing </a:t>
            </a:r>
            <a:r>
              <a:rPr sz="1900" spc="-10" dirty="0">
                <a:latin typeface="Times New Roman"/>
                <a:cs typeface="Times New Roman"/>
              </a:rPr>
              <a:t>and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corruption.</a:t>
            </a:r>
            <a:endParaRPr sz="1900">
              <a:latin typeface="Times New Roman"/>
              <a:cs typeface="Times New Roman"/>
            </a:endParaRPr>
          </a:p>
          <a:p>
            <a:pPr marL="1256665" marR="216535" lvl="1" indent="-457200">
              <a:lnSpc>
                <a:spcPct val="100000"/>
              </a:lnSpc>
              <a:buAutoNum type="arabicPeriod"/>
              <a:tabLst>
                <a:tab pos="1256665" algn="l"/>
                <a:tab pos="1257300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Storage management</a:t>
            </a:r>
            <a:r>
              <a:rPr sz="1900" spc="-5" dirty="0">
                <a:latin typeface="Times New Roman"/>
                <a:cs typeface="Times New Roman"/>
              </a:rPr>
              <a:t>: The cloud infrastructure </a:t>
            </a:r>
            <a:r>
              <a:rPr sz="1900" spc="-15" dirty="0">
                <a:latin typeface="Times New Roman"/>
                <a:cs typeface="Times New Roman"/>
              </a:rPr>
              <a:t>must </a:t>
            </a:r>
            <a:r>
              <a:rPr sz="1900" spc="-5" dirty="0">
                <a:latin typeface="Times New Roman"/>
                <a:cs typeface="Times New Roman"/>
              </a:rPr>
              <a:t>provide a secure and  continuously available interface for data access as required. Logs of each data </a:t>
            </a:r>
            <a:r>
              <a:rPr sz="1900" spc="-10" dirty="0">
                <a:latin typeface="Times New Roman"/>
                <a:cs typeface="Times New Roman"/>
              </a:rPr>
              <a:t>access,  </a:t>
            </a:r>
            <a:r>
              <a:rPr sz="1900" spc="-5" dirty="0">
                <a:latin typeface="Times New Roman"/>
                <a:cs typeface="Times New Roman"/>
              </a:rPr>
              <a:t>edit and copying event are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maintained.</a:t>
            </a:r>
            <a:endParaRPr sz="1900">
              <a:latin typeface="Times New Roman"/>
              <a:cs typeface="Times New Roman"/>
            </a:endParaRPr>
          </a:p>
          <a:p>
            <a:pPr marL="1256665" marR="52069" lvl="1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56665" algn="l"/>
                <a:tab pos="125730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Infrastructure </a:t>
            </a:r>
            <a:r>
              <a:rPr sz="1900" b="1" spc="-5" dirty="0">
                <a:latin typeface="Times New Roman"/>
                <a:cs typeface="Times New Roman"/>
              </a:rPr>
              <a:t>security</a:t>
            </a:r>
            <a:r>
              <a:rPr sz="1900" spc="-5" dirty="0">
                <a:latin typeface="Times New Roman"/>
                <a:cs typeface="Times New Roman"/>
              </a:rPr>
              <a:t>: These are the collective processes, policies and </a:t>
            </a:r>
            <a:r>
              <a:rPr sz="1900" spc="-10" dirty="0">
                <a:latin typeface="Times New Roman"/>
                <a:cs typeface="Times New Roman"/>
              </a:rPr>
              <a:t>measures </a:t>
            </a:r>
            <a:r>
              <a:rPr sz="1900" spc="-5" dirty="0">
                <a:latin typeface="Times New Roman"/>
                <a:cs typeface="Times New Roman"/>
              </a:rPr>
              <a:t>that  ensure cloud/storage infrastructure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security.</a:t>
            </a: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1950">
              <a:latin typeface="Times New Roman"/>
              <a:cs typeface="Times New Roman"/>
            </a:endParaRPr>
          </a:p>
          <a:p>
            <a:pPr marL="685165" marR="281940" indent="-343535">
              <a:lnSpc>
                <a:spcPct val="100000"/>
              </a:lnSpc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latin typeface="Times New Roman"/>
                <a:cs typeface="Times New Roman"/>
              </a:rPr>
              <a:t>Data Protection as a Service (DPaaS) which provides </a:t>
            </a:r>
            <a:r>
              <a:rPr sz="1900" spc="-10" dirty="0">
                <a:latin typeface="Times New Roman"/>
                <a:cs typeface="Times New Roman"/>
              </a:rPr>
              <a:t>managed </a:t>
            </a:r>
            <a:r>
              <a:rPr sz="1900" spc="-5" dirty="0">
                <a:latin typeface="Times New Roman"/>
                <a:cs typeface="Times New Roman"/>
              </a:rPr>
              <a:t>data protection services for  stored cloud data is an </a:t>
            </a:r>
            <a:r>
              <a:rPr sz="1900" spc="-10" dirty="0">
                <a:latin typeface="Times New Roman"/>
                <a:cs typeface="Times New Roman"/>
              </a:rPr>
              <a:t>example </a:t>
            </a:r>
            <a:r>
              <a:rPr sz="1900" spc="-5" dirty="0">
                <a:latin typeface="Times New Roman"/>
                <a:cs typeface="Times New Roman"/>
              </a:rPr>
              <a:t>of cloud data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protection.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106156" y="2275332"/>
            <a:ext cx="3759707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7163434" cy="426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dirty="0">
                <a:latin typeface="Times New Roman"/>
                <a:cs typeface="Times New Roman"/>
              </a:rPr>
              <a:t> Pricing:</a:t>
            </a:r>
            <a:endParaRPr sz="240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88340" algn="l"/>
                <a:tab pos="688975" algn="l"/>
              </a:tabLst>
            </a:pPr>
            <a:r>
              <a:rPr sz="2000" dirty="0">
                <a:latin typeface="Times New Roman"/>
                <a:cs typeface="Times New Roman"/>
              </a:rPr>
              <a:t>In general, Cloud providers use the pay-as-you-go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pricing.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marR="5080" indent="-342900">
              <a:lnSpc>
                <a:spcPct val="100000"/>
              </a:lnSpc>
              <a:buFont typeface="Arial"/>
              <a:buChar char="•"/>
              <a:tabLst>
                <a:tab pos="688340" algn="l"/>
                <a:tab pos="688975" algn="l"/>
              </a:tabLst>
            </a:pP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there are no standards when it </a:t>
            </a:r>
            <a:r>
              <a:rPr sz="2000" spc="-5" dirty="0">
                <a:latin typeface="Times New Roman"/>
                <a:cs typeface="Times New Roman"/>
              </a:rPr>
              <a:t>comes </a:t>
            </a:r>
            <a:r>
              <a:rPr sz="2000" dirty="0">
                <a:latin typeface="Times New Roman"/>
                <a:cs typeface="Times New Roman"/>
              </a:rPr>
              <a:t>to pricing  across various cloud providers. Therefore, purchasing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decisions  are </a:t>
            </a:r>
            <a:r>
              <a:rPr sz="2000" spc="-5" dirty="0">
                <a:latin typeface="Times New Roman"/>
                <a:cs typeface="Times New Roman"/>
              </a:rPr>
              <a:t>difficult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consumers.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marR="138430" indent="-342900">
              <a:lnSpc>
                <a:spcPct val="100000"/>
              </a:lnSpc>
              <a:buFont typeface="Arial"/>
              <a:buChar char="•"/>
              <a:tabLst>
                <a:tab pos="688340" algn="l"/>
                <a:tab pos="68897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cloud companies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break down pricing based on  whether the virtual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is dedicated or shared by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multiple  </a:t>
            </a:r>
            <a:r>
              <a:rPr sz="2000" dirty="0">
                <a:latin typeface="Times New Roman"/>
                <a:cs typeface="Times New Roman"/>
              </a:rPr>
              <a:t>tenants.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marR="36449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88340" algn="l"/>
                <a:tab pos="688975" algn="l"/>
              </a:tabLst>
            </a:pPr>
            <a:r>
              <a:rPr sz="2000" dirty="0">
                <a:latin typeface="Times New Roman"/>
                <a:cs typeface="Times New Roman"/>
              </a:rPr>
              <a:t>Costs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split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compute, </a:t>
            </a:r>
            <a:r>
              <a:rPr sz="2000" dirty="0">
                <a:latin typeface="Times New Roman"/>
                <a:cs typeface="Times New Roman"/>
              </a:rPr>
              <a:t>storage and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networking  use on a per GB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basis.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77366" y="2284602"/>
          <a:ext cx="10284459" cy="4155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Pricing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Model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51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On-demand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pricing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Billed for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consumption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 virtual machines using a fixed unit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price.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2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Reserved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instances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Flat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fee in advance with a discounted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rate.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Spot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pricing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Customers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bid to gain access to resources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whose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price keeps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varying.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Prepaid VM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access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1016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Customers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pay a single fixed fee to access a specifically sized instance for the  duration of the plan. It can also be a recurring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monthly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plan.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During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this duration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they  can have unlimited access to the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VM.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365">
                <a:tc>
                  <a:txBody>
                    <a:bodyPr/>
                    <a:lstStyle/>
                    <a:p>
                      <a:pPr marL="91440" marR="348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resource  pooling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8185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Customers commit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 purchase a quantity of resources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(number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CPU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cores,  quantity of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RAM)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 advance on a recurring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basis.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9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Prepaid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Consumption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19685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Customers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pay a set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amount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at the beginning of a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term,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costs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consumption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are  debited from this prepaid amount. Can be done in a recurring plan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well.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1104392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dirty="0">
                <a:latin typeface="Times New Roman"/>
                <a:cs typeface="Times New Roman"/>
              </a:rPr>
              <a:t> Pricing:</a:t>
            </a:r>
            <a:endParaRPr sz="2400">
              <a:latin typeface="Times New Roman"/>
              <a:cs typeface="Times New Roman"/>
            </a:endParaRPr>
          </a:p>
          <a:p>
            <a:pPr marL="403225">
              <a:lnSpc>
                <a:spcPct val="100000"/>
              </a:lnSpc>
              <a:spcBef>
                <a:spcPts val="1780"/>
              </a:spcBef>
            </a:pPr>
            <a:r>
              <a:rPr sz="2000" dirty="0">
                <a:latin typeface="Times New Roman"/>
                <a:cs typeface="Times New Roman"/>
              </a:rPr>
              <a:t>According to a report from </a:t>
            </a:r>
            <a:r>
              <a:rPr sz="2000" spc="5" dirty="0">
                <a:latin typeface="Times New Roman"/>
                <a:cs typeface="Times New Roman"/>
              </a:rPr>
              <a:t>451 </a:t>
            </a:r>
            <a:r>
              <a:rPr sz="2000" dirty="0">
                <a:latin typeface="Times New Roman"/>
                <a:cs typeface="Times New Roman"/>
              </a:rPr>
              <a:t>Research </a:t>
            </a:r>
            <a:r>
              <a:rPr sz="2000" spc="5" dirty="0">
                <a:latin typeface="Times New Roman"/>
                <a:cs typeface="Times New Roman"/>
              </a:rPr>
              <a:t>Group </a:t>
            </a:r>
            <a:r>
              <a:rPr sz="2000" spc="-5" dirty="0">
                <a:latin typeface="Times New Roman"/>
                <a:cs typeface="Times New Roman"/>
              </a:rPr>
              <a:t>some </a:t>
            </a:r>
            <a:r>
              <a:rPr sz="2000" dirty="0">
                <a:latin typeface="Times New Roman"/>
                <a:cs typeface="Times New Roman"/>
              </a:rPr>
              <a:t>of the ways cloud providers price the services</a:t>
            </a:r>
            <a:r>
              <a:rPr sz="2000" spc="-3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967227" y="1653539"/>
            <a:ext cx="6917435" cy="463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950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Pricing: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296656" y="2607564"/>
            <a:ext cx="3401567" cy="227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7351395" cy="456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Migrating to the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 marL="670560" marR="255904" indent="-342900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Cloud migration is the </a:t>
            </a:r>
            <a:r>
              <a:rPr sz="2000" b="1" spc="-5" dirty="0">
                <a:latin typeface="Times New Roman"/>
                <a:cs typeface="Times New Roman"/>
              </a:rPr>
              <a:t>process </a:t>
            </a:r>
            <a:r>
              <a:rPr sz="2000" b="1" dirty="0">
                <a:latin typeface="Times New Roman"/>
                <a:cs typeface="Times New Roman"/>
              </a:rPr>
              <a:t>of moving data,</a:t>
            </a:r>
            <a:r>
              <a:rPr sz="2000" b="1" spc="-2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applications  or other business elements </a:t>
            </a:r>
            <a:r>
              <a:rPr sz="2000" b="1" spc="-10" dirty="0">
                <a:latin typeface="Times New Roman"/>
                <a:cs typeface="Times New Roman"/>
              </a:rPr>
              <a:t>from </a:t>
            </a:r>
            <a:r>
              <a:rPr sz="2000" b="1" dirty="0">
                <a:latin typeface="Times New Roman"/>
                <a:cs typeface="Times New Roman"/>
              </a:rPr>
              <a:t>an organization's onsite  computers to the cloud, or moving them </a:t>
            </a:r>
            <a:r>
              <a:rPr sz="2000" b="1" spc="-10" dirty="0">
                <a:latin typeface="Times New Roman"/>
                <a:cs typeface="Times New Roman"/>
              </a:rPr>
              <a:t>from </a:t>
            </a:r>
            <a:r>
              <a:rPr sz="2000" b="1" dirty="0">
                <a:latin typeface="Times New Roman"/>
                <a:cs typeface="Times New Roman"/>
              </a:rPr>
              <a:t>one cloud  </a:t>
            </a:r>
            <a:r>
              <a:rPr sz="2000" b="1" spc="-5" dirty="0">
                <a:latin typeface="Times New Roman"/>
                <a:cs typeface="Times New Roman"/>
              </a:rPr>
              <a:t>environment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0560" marR="5080" indent="-342900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dirty="0">
                <a:latin typeface="Times New Roman"/>
                <a:cs typeface="Times New Roman"/>
              </a:rPr>
              <a:t>Moving data or business </a:t>
            </a:r>
            <a:r>
              <a:rPr sz="2000" spc="-5" dirty="0">
                <a:latin typeface="Times New Roman"/>
                <a:cs typeface="Times New Roman"/>
              </a:rPr>
              <a:t>elements </a:t>
            </a:r>
            <a:r>
              <a:rPr sz="2000" dirty="0">
                <a:latin typeface="Times New Roman"/>
                <a:cs typeface="Times New Roman"/>
              </a:rPr>
              <a:t>from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cloud environment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 another is </a:t>
            </a:r>
            <a:r>
              <a:rPr sz="2000" spc="-5" dirty="0">
                <a:latin typeface="Times New Roman"/>
                <a:cs typeface="Times New Roman"/>
              </a:rPr>
              <a:t>called “</a:t>
            </a:r>
            <a:r>
              <a:rPr sz="2000" b="1" spc="-5" dirty="0">
                <a:latin typeface="Times New Roman"/>
                <a:cs typeface="Times New Roman"/>
              </a:rPr>
              <a:t>cloud-to-cloud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migration</a:t>
            </a:r>
            <a:r>
              <a:rPr sz="2000" spc="-5" dirty="0">
                <a:latin typeface="Times New Roman"/>
                <a:cs typeface="Times New Roman"/>
              </a:rPr>
              <a:t>”.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0560" marR="19050" indent="-342900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dirty="0">
                <a:latin typeface="Times New Roman"/>
                <a:cs typeface="Times New Roman"/>
              </a:rPr>
              <a:t>The process of </a:t>
            </a:r>
            <a:r>
              <a:rPr sz="2000" spc="-5" dirty="0">
                <a:latin typeface="Times New Roman"/>
                <a:cs typeface="Times New Roman"/>
              </a:rPr>
              <a:t>transitioning </a:t>
            </a:r>
            <a:r>
              <a:rPr sz="2000" dirty="0">
                <a:latin typeface="Times New Roman"/>
                <a:cs typeface="Times New Roman"/>
              </a:rPr>
              <a:t>to a </a:t>
            </a:r>
            <a:r>
              <a:rPr sz="2000" spc="-5" dirty="0">
                <a:latin typeface="Times New Roman"/>
                <a:cs typeface="Times New Roman"/>
              </a:rPr>
              <a:t>different </a:t>
            </a:r>
            <a:r>
              <a:rPr sz="2000" dirty="0">
                <a:latin typeface="Times New Roman"/>
                <a:cs typeface="Times New Roman"/>
              </a:rPr>
              <a:t>cloud provider is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  </a:t>
            </a:r>
            <a:r>
              <a:rPr sz="2000" dirty="0">
                <a:latin typeface="Times New Roman"/>
                <a:cs typeface="Times New Roman"/>
              </a:rPr>
              <a:t>“</a:t>
            </a:r>
            <a:r>
              <a:rPr sz="2000" b="1" dirty="0">
                <a:latin typeface="Times New Roman"/>
                <a:cs typeface="Times New Roman"/>
              </a:rPr>
              <a:t>cloud service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migration</a:t>
            </a:r>
            <a:r>
              <a:rPr sz="2000" dirty="0">
                <a:latin typeface="Times New Roman"/>
                <a:cs typeface="Times New Roman"/>
              </a:rPr>
              <a:t>”.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dirty="0">
                <a:latin typeface="Times New Roman"/>
                <a:cs typeface="Times New Roman"/>
              </a:rPr>
              <a:t>A successful </a:t>
            </a:r>
            <a:r>
              <a:rPr sz="2000" spc="-5" dirty="0">
                <a:latin typeface="Times New Roman"/>
                <a:cs typeface="Times New Roman"/>
              </a:rPr>
              <a:t>migration </a:t>
            </a:r>
            <a:r>
              <a:rPr sz="2000" dirty="0">
                <a:latin typeface="Times New Roman"/>
                <a:cs typeface="Times New Roman"/>
              </a:rPr>
              <a:t>to a cloud requires the use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670560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middleware </a:t>
            </a:r>
            <a:r>
              <a:rPr sz="2000" dirty="0">
                <a:latin typeface="Times New Roman"/>
                <a:cs typeface="Times New Roman"/>
              </a:rPr>
              <a:t>such as a cloud integration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33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0386059" y="1984248"/>
            <a:ext cx="1476755" cy="861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34828" y="4221479"/>
            <a:ext cx="1261872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27435" y="5964935"/>
            <a:ext cx="867155" cy="638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6059" y="3332988"/>
            <a:ext cx="1370076" cy="774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34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668" y="1143457"/>
            <a:ext cx="9615805" cy="443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Migrating to the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 marL="313055">
              <a:lnSpc>
                <a:spcPct val="100000"/>
              </a:lnSpc>
              <a:spcBef>
                <a:spcPts val="1560"/>
              </a:spcBef>
            </a:pPr>
            <a:r>
              <a:rPr sz="1800" dirty="0">
                <a:latin typeface="Times New Roman"/>
                <a:cs typeface="Times New Roman"/>
              </a:rPr>
              <a:t>There are three </a:t>
            </a:r>
            <a:r>
              <a:rPr sz="1800" spc="-5" dirty="0">
                <a:latin typeface="Times New Roman"/>
                <a:cs typeface="Times New Roman"/>
              </a:rPr>
              <a:t>common </a:t>
            </a:r>
            <a:r>
              <a:rPr sz="1800" dirty="0">
                <a:latin typeface="Times New Roman"/>
                <a:cs typeface="Times New Roman"/>
              </a:rPr>
              <a:t>approaches to </a:t>
            </a:r>
            <a:r>
              <a:rPr sz="1800" spc="-5" dirty="0">
                <a:latin typeface="Times New Roman"/>
                <a:cs typeface="Times New Roman"/>
              </a:rPr>
              <a:t>migrate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on-premise </a:t>
            </a:r>
            <a:r>
              <a:rPr sz="1800" dirty="0">
                <a:latin typeface="Times New Roman"/>
                <a:cs typeface="Times New Roman"/>
              </a:rPr>
              <a:t>applications to the cloud. They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28090" indent="-458470">
              <a:lnSpc>
                <a:spcPct val="100000"/>
              </a:lnSpc>
              <a:buAutoNum type="arabicPeriod"/>
              <a:tabLst>
                <a:tab pos="1228090" algn="l"/>
                <a:tab pos="1228725" algn="l"/>
              </a:tabLst>
            </a:pPr>
            <a:r>
              <a:rPr sz="1800" b="1" dirty="0">
                <a:latin typeface="Times New Roman"/>
                <a:cs typeface="Times New Roman"/>
              </a:rPr>
              <a:t>Lift </a:t>
            </a:r>
            <a:r>
              <a:rPr sz="1800" b="1" spc="-5" dirty="0">
                <a:latin typeface="Times New Roman"/>
                <a:cs typeface="Times New Roman"/>
              </a:rPr>
              <a:t>and Shift</a:t>
            </a:r>
            <a:endParaRPr sz="1800">
              <a:latin typeface="Times New Roman"/>
              <a:cs typeface="Times New Roman"/>
            </a:endParaRPr>
          </a:p>
          <a:p>
            <a:pPr marL="1228090" marR="508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the Lift and </a:t>
            </a:r>
            <a:r>
              <a:rPr sz="1800" spc="-5" dirty="0">
                <a:latin typeface="Times New Roman"/>
                <a:cs typeface="Times New Roman"/>
              </a:rPr>
              <a:t>Shift </a:t>
            </a:r>
            <a:r>
              <a:rPr sz="1800" dirty="0">
                <a:latin typeface="Times New Roman"/>
                <a:cs typeface="Times New Roman"/>
              </a:rPr>
              <a:t>approach involves the exact replication of the </a:t>
            </a:r>
            <a:r>
              <a:rPr sz="1800" spc="5" dirty="0">
                <a:latin typeface="Times New Roman"/>
                <a:cs typeface="Times New Roman"/>
              </a:rPr>
              <a:t>in-house </a:t>
            </a:r>
            <a:r>
              <a:rPr sz="1800" dirty="0">
                <a:latin typeface="Times New Roman"/>
                <a:cs typeface="Times New Roman"/>
              </a:rPr>
              <a:t>applications in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 cloud. There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no change </a:t>
            </a:r>
            <a:r>
              <a:rPr sz="1800" spc="-5" dirty="0">
                <a:latin typeface="Times New Roman"/>
                <a:cs typeface="Times New Roman"/>
              </a:rPr>
              <a:t>made </a:t>
            </a:r>
            <a:r>
              <a:rPr sz="1800" dirty="0">
                <a:latin typeface="Times New Roman"/>
                <a:cs typeface="Times New Roman"/>
              </a:rPr>
              <a:t>to the code or the design of applications. It involves </a:t>
            </a:r>
            <a:r>
              <a:rPr sz="1800" spc="-5" dirty="0">
                <a:latin typeface="Times New Roman"/>
                <a:cs typeface="Times New Roman"/>
              </a:rPr>
              <a:t>much  lesser time, </a:t>
            </a:r>
            <a:r>
              <a:rPr sz="1800" dirty="0">
                <a:latin typeface="Times New Roman"/>
                <a:cs typeface="Times New Roman"/>
              </a:rPr>
              <a:t>cost and complexity when </a:t>
            </a:r>
            <a:r>
              <a:rPr sz="1800" spc="-5" dirty="0">
                <a:latin typeface="Times New Roman"/>
                <a:cs typeface="Times New Roman"/>
              </a:rPr>
              <a:t>compared </a:t>
            </a:r>
            <a:r>
              <a:rPr sz="1800" dirty="0">
                <a:latin typeface="Times New Roman"/>
                <a:cs typeface="Times New Roman"/>
              </a:rPr>
              <a:t>with other </a:t>
            </a:r>
            <a:r>
              <a:rPr sz="1800" spc="-5" dirty="0">
                <a:latin typeface="Times New Roman"/>
                <a:cs typeface="Times New Roman"/>
              </a:rPr>
              <a:t>methods. </a:t>
            </a:r>
            <a:r>
              <a:rPr sz="1800" dirty="0">
                <a:latin typeface="Times New Roman"/>
                <a:cs typeface="Times New Roman"/>
              </a:rPr>
              <a:t>Storage infrastructure  and disaster recovery are </a:t>
            </a:r>
            <a:r>
              <a:rPr sz="1800" spc="-5" dirty="0">
                <a:latin typeface="Times New Roman"/>
                <a:cs typeface="Times New Roman"/>
              </a:rPr>
              <a:t>common </a:t>
            </a:r>
            <a:r>
              <a:rPr sz="1800" dirty="0">
                <a:latin typeface="Times New Roman"/>
                <a:cs typeface="Times New Roman"/>
              </a:rPr>
              <a:t>applications migrated using this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approach.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28090" indent="-45847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1228090" algn="l"/>
                <a:tab pos="1228725" algn="l"/>
              </a:tabLst>
            </a:pPr>
            <a:r>
              <a:rPr sz="1800" b="1" dirty="0">
                <a:latin typeface="Times New Roman"/>
                <a:cs typeface="Times New Roman"/>
              </a:rPr>
              <a:t>Refactoring</a:t>
            </a:r>
            <a:endParaRPr sz="1800">
              <a:latin typeface="Times New Roman"/>
              <a:cs typeface="Times New Roman"/>
            </a:endParaRPr>
          </a:p>
          <a:p>
            <a:pPr marL="122809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Refactoring refers to changes </a:t>
            </a:r>
            <a:r>
              <a:rPr sz="1800" spc="-5" dirty="0">
                <a:latin typeface="Times New Roman"/>
                <a:cs typeface="Times New Roman"/>
              </a:rPr>
              <a:t>made </a:t>
            </a:r>
            <a:r>
              <a:rPr sz="1800" dirty="0">
                <a:latin typeface="Times New Roman"/>
                <a:cs typeface="Times New Roman"/>
              </a:rPr>
              <a:t>in the structure of the source code of the application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endParaRPr sz="1800">
              <a:latin typeface="Times New Roman"/>
              <a:cs typeface="Times New Roman"/>
            </a:endParaRPr>
          </a:p>
          <a:p>
            <a:pPr marL="122809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order</a:t>
            </a:r>
            <a:endParaRPr sz="1800">
              <a:latin typeface="Times New Roman"/>
              <a:cs typeface="Times New Roman"/>
            </a:endParaRPr>
          </a:p>
          <a:p>
            <a:pPr marL="1228090" marR="45593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make </a:t>
            </a: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5" dirty="0">
                <a:latin typeface="Times New Roman"/>
                <a:cs typeface="Times New Roman"/>
              </a:rPr>
              <a:t>more efficient. </a:t>
            </a:r>
            <a:r>
              <a:rPr sz="1800" dirty="0">
                <a:latin typeface="Times New Roman"/>
                <a:cs typeface="Times New Roman"/>
              </a:rPr>
              <a:t>The code </a:t>
            </a:r>
            <a:r>
              <a:rPr sz="1800" spc="-5" dirty="0">
                <a:latin typeface="Times New Roman"/>
                <a:cs typeface="Times New Roman"/>
              </a:rPr>
              <a:t>is modified such </a:t>
            </a:r>
            <a:r>
              <a:rPr sz="1800" dirty="0">
                <a:latin typeface="Times New Roman"/>
                <a:cs typeface="Times New Roman"/>
              </a:rPr>
              <a:t>that it </a:t>
            </a:r>
            <a:r>
              <a:rPr sz="1800" spc="-5" dirty="0">
                <a:latin typeface="Times New Roman"/>
                <a:cs typeface="Times New Roman"/>
              </a:rPr>
              <a:t>becomes more </a:t>
            </a:r>
            <a:r>
              <a:rPr sz="1800" dirty="0">
                <a:latin typeface="Times New Roman"/>
                <a:cs typeface="Times New Roman"/>
              </a:rPr>
              <a:t>scalable and  reusable</a:t>
            </a:r>
            <a:endParaRPr sz="1800">
              <a:latin typeface="Times New Roman"/>
              <a:cs typeface="Times New Roman"/>
            </a:endParaRPr>
          </a:p>
          <a:p>
            <a:pPr marL="122809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without changing the functions of 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3730" y="5822696"/>
            <a:ext cx="88493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3.	Modernization</a:t>
            </a:r>
            <a:endParaRPr sz="18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The modernization application approach to cloud computing redesigns the application</a:t>
            </a:r>
            <a:r>
              <a:rPr sz="1800" spc="-1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  ground-up, thus </a:t>
            </a:r>
            <a:r>
              <a:rPr sz="1800" spc="-5" dirty="0">
                <a:latin typeface="Times New Roman"/>
                <a:cs typeface="Times New Roman"/>
              </a:rPr>
              <a:t>making </a:t>
            </a:r>
            <a:r>
              <a:rPr sz="1800" dirty="0">
                <a:latin typeface="Times New Roman"/>
                <a:cs typeface="Times New Roman"/>
              </a:rPr>
              <a:t>it completely flexible for the cloud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environment.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3457"/>
            <a:ext cx="3904615" cy="277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Contents</a:t>
            </a:r>
            <a:endParaRPr sz="24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Cloud Delivery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Platform as 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Software as 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Other </a:t>
            </a:r>
            <a:r>
              <a:rPr sz="2000" spc="-5" dirty="0">
                <a:latin typeface="Times New Roman"/>
                <a:cs typeface="Times New Roman"/>
              </a:rPr>
              <a:t>types </a:t>
            </a:r>
            <a:r>
              <a:rPr sz="2000" dirty="0">
                <a:latin typeface="Times New Roman"/>
                <a:cs typeface="Times New Roman"/>
              </a:rPr>
              <a:t>of Cloud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5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028176" y="5419344"/>
            <a:ext cx="2808731" cy="937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0206355" cy="456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784860" marR="21590" indent="-45720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4860" algn="l"/>
                <a:tab pos="785495" algn="l"/>
              </a:tabLst>
            </a:pPr>
            <a:r>
              <a:rPr sz="2000" b="1" dirty="0">
                <a:latin typeface="Times New Roman"/>
                <a:cs typeface="Times New Roman"/>
              </a:rPr>
              <a:t>Cost Savings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5" dirty="0">
                <a:latin typeface="Times New Roman"/>
                <a:cs typeface="Times New Roman"/>
              </a:rPr>
              <a:t>moving </a:t>
            </a:r>
            <a:r>
              <a:rPr sz="2000" dirty="0">
                <a:latin typeface="Times New Roman"/>
                <a:cs typeface="Times New Roman"/>
              </a:rPr>
              <a:t>to cloud </a:t>
            </a:r>
            <a:r>
              <a:rPr sz="2000" spc="-5" dirty="0">
                <a:latin typeface="Times New Roman"/>
                <a:cs typeface="Times New Roman"/>
              </a:rPr>
              <a:t>means </a:t>
            </a:r>
            <a:r>
              <a:rPr sz="2000" dirty="0">
                <a:latin typeface="Times New Roman"/>
                <a:cs typeface="Times New Roman"/>
              </a:rPr>
              <a:t>lower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costs, no </a:t>
            </a:r>
            <a:r>
              <a:rPr sz="2000" spc="-5" dirty="0">
                <a:latin typeface="Times New Roman"/>
                <a:cs typeface="Times New Roman"/>
              </a:rPr>
              <a:t>maintenance </a:t>
            </a:r>
            <a:r>
              <a:rPr sz="2000" dirty="0">
                <a:latin typeface="Times New Roman"/>
                <a:cs typeface="Times New Roman"/>
              </a:rPr>
              <a:t>overhead  and no need to </a:t>
            </a:r>
            <a:r>
              <a:rPr sz="2000" spc="5" dirty="0">
                <a:latin typeface="Times New Roman"/>
                <a:cs typeface="Times New Roman"/>
              </a:rPr>
              <a:t>worry </a:t>
            </a:r>
            <a:r>
              <a:rPr sz="2000" dirty="0">
                <a:latin typeface="Times New Roman"/>
                <a:cs typeface="Times New Roman"/>
              </a:rPr>
              <a:t>about ensuring </a:t>
            </a:r>
            <a:r>
              <a:rPr sz="2000" spc="-5" dirty="0">
                <a:latin typeface="Times New Roman"/>
                <a:cs typeface="Times New Roman"/>
              </a:rPr>
              <a:t>uptime. </a:t>
            </a:r>
            <a:r>
              <a:rPr sz="2000" dirty="0">
                <a:latin typeface="Times New Roman"/>
                <a:cs typeface="Times New Roman"/>
              </a:rPr>
              <a:t>The pay-as-you-go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offers  </a:t>
            </a:r>
            <a:r>
              <a:rPr sz="2000" dirty="0">
                <a:latin typeface="Times New Roman"/>
                <a:cs typeface="Times New Roman"/>
              </a:rPr>
              <a:t>significant cost savings since </a:t>
            </a:r>
            <a:r>
              <a:rPr sz="2000" spc="-5" dirty="0">
                <a:latin typeface="Times New Roman"/>
                <a:cs typeface="Times New Roman"/>
              </a:rPr>
              <a:t>organisations </a:t>
            </a:r>
            <a:r>
              <a:rPr sz="2000" dirty="0">
                <a:latin typeface="Times New Roman"/>
                <a:cs typeface="Times New Roman"/>
              </a:rPr>
              <a:t>pay only for what they use. The IaaS </a:t>
            </a:r>
            <a:r>
              <a:rPr sz="2000" spc="-5" dirty="0">
                <a:latin typeface="Times New Roman"/>
                <a:cs typeface="Times New Roman"/>
              </a:rPr>
              <a:t>model  demands </a:t>
            </a:r>
            <a:r>
              <a:rPr sz="2000" dirty="0">
                <a:latin typeface="Times New Roman"/>
                <a:cs typeface="Times New Roman"/>
              </a:rPr>
              <a:t>no upfront </a:t>
            </a:r>
            <a:r>
              <a:rPr sz="2000" spc="-5" dirty="0">
                <a:latin typeface="Times New Roman"/>
                <a:cs typeface="Times New Roman"/>
              </a:rPr>
              <a:t>charges, </a:t>
            </a:r>
            <a:r>
              <a:rPr sz="2000" dirty="0">
                <a:latin typeface="Times New Roman"/>
                <a:cs typeface="Times New Roman"/>
              </a:rPr>
              <a:t>bandwidth </a:t>
            </a:r>
            <a:r>
              <a:rPr sz="2000" spc="-5" dirty="0">
                <a:latin typeface="Times New Roman"/>
                <a:cs typeface="Times New Roman"/>
              </a:rPr>
              <a:t>utilization </a:t>
            </a:r>
            <a:r>
              <a:rPr sz="2000" dirty="0">
                <a:latin typeface="Times New Roman"/>
                <a:cs typeface="Times New Roman"/>
              </a:rPr>
              <a:t>fees or </a:t>
            </a:r>
            <a:r>
              <a:rPr sz="2000" spc="-10" dirty="0">
                <a:latin typeface="Times New Roman"/>
                <a:cs typeface="Times New Roman"/>
              </a:rPr>
              <a:t>minimum </a:t>
            </a:r>
            <a:r>
              <a:rPr sz="2000" spc="-5" dirty="0">
                <a:latin typeface="Times New Roman"/>
                <a:cs typeface="Times New Roman"/>
              </a:rPr>
              <a:t>term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commitments.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4860" marR="5080" indent="-457200">
              <a:lnSpc>
                <a:spcPct val="100000"/>
              </a:lnSpc>
              <a:buAutoNum type="arabicPeriod"/>
              <a:tabLst>
                <a:tab pos="784860" algn="l"/>
                <a:tab pos="785495" algn="l"/>
                <a:tab pos="3833495" algn="l"/>
              </a:tabLst>
            </a:pPr>
            <a:r>
              <a:rPr sz="2000" b="1" dirty="0">
                <a:latin typeface="Times New Roman"/>
                <a:cs typeface="Times New Roman"/>
              </a:rPr>
              <a:t>Scalability and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Flexibility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	the </a:t>
            </a:r>
            <a:r>
              <a:rPr sz="2000" spc="-5" dirty="0">
                <a:latin typeface="Times New Roman"/>
                <a:cs typeface="Times New Roman"/>
              </a:rPr>
              <a:t>most important </a:t>
            </a:r>
            <a:r>
              <a:rPr sz="2000" dirty="0">
                <a:latin typeface="Times New Roman"/>
                <a:cs typeface="Times New Roman"/>
              </a:rPr>
              <a:t>benefit of IaaS is the </a:t>
            </a:r>
            <a:r>
              <a:rPr sz="2000" spc="-5" dirty="0">
                <a:latin typeface="Times New Roman"/>
                <a:cs typeface="Times New Roman"/>
              </a:rPr>
              <a:t>ability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scale 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 down depending on the </a:t>
            </a:r>
            <a:r>
              <a:rPr sz="2000" spc="-10" dirty="0">
                <a:latin typeface="Times New Roman"/>
                <a:cs typeface="Times New Roman"/>
              </a:rPr>
              <a:t>enterprise’s </a:t>
            </a:r>
            <a:r>
              <a:rPr sz="2000" spc="-5" dirty="0">
                <a:latin typeface="Times New Roman"/>
                <a:cs typeface="Times New Roman"/>
              </a:rPr>
              <a:t>requirements. </a:t>
            </a:r>
            <a:r>
              <a:rPr sz="2000" dirty="0">
                <a:latin typeface="Times New Roman"/>
                <a:cs typeface="Times New Roman"/>
              </a:rPr>
              <a:t>This on </a:t>
            </a:r>
            <a:r>
              <a:rPr sz="2000" spc="-5" dirty="0">
                <a:latin typeface="Times New Roman"/>
                <a:cs typeface="Times New Roman"/>
              </a:rPr>
              <a:t>demand scalability </a:t>
            </a:r>
            <a:r>
              <a:rPr sz="2000" dirty="0">
                <a:latin typeface="Times New Roman"/>
                <a:cs typeface="Times New Roman"/>
              </a:rPr>
              <a:t>results in  flexibility and </a:t>
            </a:r>
            <a:r>
              <a:rPr sz="2000" spc="-5" dirty="0">
                <a:latin typeface="Times New Roman"/>
                <a:cs typeface="Times New Roman"/>
              </a:rPr>
              <a:t>agility </a:t>
            </a:r>
            <a:r>
              <a:rPr sz="2000" dirty="0">
                <a:latin typeface="Times New Roman"/>
                <a:cs typeface="Times New Roman"/>
              </a:rPr>
              <a:t>to respond to changing </a:t>
            </a:r>
            <a:r>
              <a:rPr sz="2000" spc="-5" dirty="0">
                <a:latin typeface="Times New Roman"/>
                <a:cs typeface="Times New Roman"/>
              </a:rPr>
              <a:t>opportunities. </a:t>
            </a:r>
            <a:r>
              <a:rPr sz="2000" dirty="0">
                <a:latin typeface="Times New Roman"/>
                <a:cs typeface="Times New Roman"/>
              </a:rPr>
              <a:t>This </a:t>
            </a:r>
            <a:r>
              <a:rPr sz="2000" spc="-5" dirty="0">
                <a:latin typeface="Times New Roman"/>
                <a:cs typeface="Times New Roman"/>
              </a:rPr>
              <a:t>scalability also </a:t>
            </a:r>
            <a:r>
              <a:rPr sz="2000" dirty="0">
                <a:latin typeface="Times New Roman"/>
                <a:cs typeface="Times New Roman"/>
              </a:rPr>
              <a:t>help in  quickly building and </a:t>
            </a:r>
            <a:r>
              <a:rPr sz="2000" spc="-5" dirty="0">
                <a:latin typeface="Times New Roman"/>
                <a:cs typeface="Times New Roman"/>
              </a:rPr>
              <a:t>dismantling test </a:t>
            </a:r>
            <a:r>
              <a:rPr sz="2000" dirty="0">
                <a:latin typeface="Times New Roman"/>
                <a:cs typeface="Times New Roman"/>
              </a:rPr>
              <a:t>and development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4860" marR="15240" indent="-457200" algn="just">
              <a:lnSpc>
                <a:spcPct val="100000"/>
              </a:lnSpc>
              <a:buAutoNum type="arabicPeriod"/>
              <a:tabLst>
                <a:tab pos="785495" algn="l"/>
              </a:tabLst>
            </a:pPr>
            <a:r>
              <a:rPr sz="2000" b="1" dirty="0">
                <a:latin typeface="Times New Roman"/>
                <a:cs typeface="Times New Roman"/>
              </a:rPr>
              <a:t>Faster </a:t>
            </a:r>
            <a:r>
              <a:rPr sz="2000" b="1" spc="-15" dirty="0">
                <a:latin typeface="Times New Roman"/>
                <a:cs typeface="Times New Roman"/>
              </a:rPr>
              <a:t>Time </a:t>
            </a:r>
            <a:r>
              <a:rPr sz="2000" b="1" dirty="0">
                <a:latin typeface="Times New Roman"/>
                <a:cs typeface="Times New Roman"/>
              </a:rPr>
              <a:t>to Market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market </a:t>
            </a:r>
            <a:r>
              <a:rPr sz="2000" dirty="0">
                <a:latin typeface="Times New Roman"/>
                <a:cs typeface="Times New Roman"/>
              </a:rPr>
              <a:t>is the best way to beat </a:t>
            </a:r>
            <a:r>
              <a:rPr sz="2000" spc="-5" dirty="0">
                <a:latin typeface="Times New Roman"/>
                <a:cs typeface="Times New Roman"/>
              </a:rPr>
              <a:t>competition.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scalability  </a:t>
            </a:r>
            <a:r>
              <a:rPr sz="2000" dirty="0">
                <a:latin typeface="Times New Roman"/>
                <a:cs typeface="Times New Roman"/>
              </a:rPr>
              <a:t>and flexibility IaaS provides can help in the </a:t>
            </a:r>
            <a:r>
              <a:rPr sz="2000" spc="-5" dirty="0">
                <a:latin typeface="Times New Roman"/>
                <a:cs typeface="Times New Roman"/>
              </a:rPr>
              <a:t>getting </a:t>
            </a:r>
            <a:r>
              <a:rPr sz="2000" dirty="0">
                <a:latin typeface="Times New Roman"/>
                <a:cs typeface="Times New Roman"/>
              </a:rPr>
              <a:t>the job done faster and get the service or  product rapidly to 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241915" cy="395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784860" indent="-457834">
              <a:lnSpc>
                <a:spcPct val="100000"/>
              </a:lnSpc>
              <a:spcBef>
                <a:spcPts val="1664"/>
              </a:spcBef>
              <a:buAutoNum type="arabicPeriod" startAt="4"/>
              <a:tabLst>
                <a:tab pos="784860" algn="l"/>
                <a:tab pos="785495" algn="l"/>
              </a:tabLst>
            </a:pPr>
            <a:r>
              <a:rPr sz="2000" b="1" dirty="0">
                <a:latin typeface="Times New Roman"/>
                <a:cs typeface="Times New Roman"/>
              </a:rPr>
              <a:t>Support for DR, </a:t>
            </a:r>
            <a:r>
              <a:rPr sz="2000" b="1" spc="-5" dirty="0">
                <a:latin typeface="Times New Roman"/>
                <a:cs typeface="Times New Roman"/>
              </a:rPr>
              <a:t>BC </a:t>
            </a:r>
            <a:r>
              <a:rPr sz="2000" b="1" dirty="0">
                <a:latin typeface="Times New Roman"/>
                <a:cs typeface="Times New Roman"/>
              </a:rPr>
              <a:t>and high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availability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4"/>
            </a:pPr>
            <a:endParaRPr sz="2050">
              <a:latin typeface="Times New Roman"/>
              <a:cs typeface="Times New Roman"/>
            </a:endParaRPr>
          </a:p>
          <a:p>
            <a:pPr marL="784860" marR="37084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Every enterprise requires a Disaster Recovery and Business Continuity plan in place.  </a:t>
            </a: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the technology behind these is often quite expensive and for </a:t>
            </a:r>
            <a:r>
              <a:rPr sz="2000" spc="-5" dirty="0">
                <a:latin typeface="Times New Roman"/>
                <a:cs typeface="Times New Roman"/>
              </a:rPr>
              <a:t>organizations</a:t>
            </a:r>
            <a:r>
              <a:rPr sz="2000" spc="-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 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location </a:t>
            </a:r>
            <a:r>
              <a:rPr sz="2000" spc="-5" dirty="0">
                <a:latin typeface="Times New Roman"/>
                <a:cs typeface="Times New Roman"/>
              </a:rPr>
              <a:t>managing </a:t>
            </a:r>
            <a:r>
              <a:rPr sz="2000" dirty="0">
                <a:latin typeface="Times New Roman"/>
                <a:cs typeface="Times New Roman"/>
              </a:rPr>
              <a:t>of this </a:t>
            </a:r>
            <a:r>
              <a:rPr sz="2000" spc="-5" dirty="0">
                <a:latin typeface="Times New Roman"/>
                <a:cs typeface="Times New Roman"/>
              </a:rPr>
              <a:t>infrastructure becomes more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difficult.</a:t>
            </a:r>
            <a:endParaRPr sz="2000">
              <a:latin typeface="Times New Roman"/>
              <a:cs typeface="Times New Roman"/>
            </a:endParaRPr>
          </a:p>
          <a:p>
            <a:pPr marL="784860" marR="9461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IaaS provides a consolidated Disaster Recovery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which ensures quick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recovery  with no loss 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4860" indent="-457834">
              <a:lnSpc>
                <a:spcPct val="100000"/>
              </a:lnSpc>
              <a:buAutoNum type="arabicPeriod" startAt="5"/>
              <a:tabLst>
                <a:tab pos="784860" algn="l"/>
                <a:tab pos="785495" algn="l"/>
              </a:tabLst>
            </a:pPr>
            <a:r>
              <a:rPr sz="2000" b="1" dirty="0">
                <a:latin typeface="Times New Roman"/>
                <a:cs typeface="Times New Roman"/>
              </a:rPr>
              <a:t>Focus on business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growth</a:t>
            </a:r>
            <a:endParaRPr sz="2000">
              <a:latin typeface="Times New Roman"/>
              <a:cs typeface="Times New Roman"/>
            </a:endParaRPr>
          </a:p>
          <a:p>
            <a:pPr marL="78486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Moving to the cloud saves precious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that was </a:t>
            </a:r>
            <a:r>
              <a:rPr sz="2000" spc="-5" dirty="0">
                <a:latin typeface="Times New Roman"/>
                <a:cs typeface="Times New Roman"/>
              </a:rPr>
              <a:t>being </a:t>
            </a:r>
            <a:r>
              <a:rPr sz="2000" dirty="0">
                <a:latin typeface="Times New Roman"/>
                <a:cs typeface="Times New Roman"/>
              </a:rPr>
              <a:t>used to deal with </a:t>
            </a:r>
            <a:r>
              <a:rPr sz="2000" spc="-5" dirty="0">
                <a:latin typeface="Times New Roman"/>
                <a:cs typeface="Times New Roman"/>
              </a:rPr>
              <a:t>maintenance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  and helps the business focus on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growth.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9219" y="5012435"/>
            <a:ext cx="2808731" cy="938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52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357104" y="4806696"/>
            <a:ext cx="1600200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40568" y="3631691"/>
            <a:ext cx="821435" cy="726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21695" y="1944623"/>
            <a:ext cx="1318259" cy="662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5668" y="1143457"/>
            <a:ext cx="10137140" cy="548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Risks: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Privacy and Security in the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784860" marR="5080">
              <a:lnSpc>
                <a:spcPct val="100000"/>
              </a:lnSpc>
            </a:pP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of the biggest concerns a business has while adopting IaaS is the security of  confidential enterprise data and information. The </a:t>
            </a:r>
            <a:r>
              <a:rPr sz="2000" spc="-5" dirty="0">
                <a:latin typeface="Times New Roman"/>
                <a:cs typeface="Times New Roman"/>
              </a:rPr>
              <a:t>credibility </a:t>
            </a:r>
            <a:r>
              <a:rPr sz="2000" dirty="0">
                <a:latin typeface="Times New Roman"/>
                <a:cs typeface="Times New Roman"/>
              </a:rPr>
              <a:t>of the service provider is of  </a:t>
            </a:r>
            <a:r>
              <a:rPr sz="2000" spc="-5" dirty="0">
                <a:latin typeface="Times New Roman"/>
                <a:cs typeface="Times New Roman"/>
              </a:rPr>
              <a:t>utmost importance, </a:t>
            </a:r>
            <a:r>
              <a:rPr sz="2000" dirty="0">
                <a:latin typeface="Times New Roman"/>
                <a:cs typeface="Times New Roman"/>
              </a:rPr>
              <a:t>the business </a:t>
            </a:r>
            <a:r>
              <a:rPr sz="2000" spc="-5" dirty="0">
                <a:latin typeface="Times New Roman"/>
                <a:cs typeface="Times New Roman"/>
              </a:rPr>
              <a:t>must </a:t>
            </a:r>
            <a:r>
              <a:rPr sz="2000" dirty="0">
                <a:latin typeface="Times New Roman"/>
                <a:cs typeface="Times New Roman"/>
              </a:rPr>
              <a:t>evaluate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possible </a:t>
            </a:r>
            <a:r>
              <a:rPr sz="2000" spc="-5" dirty="0">
                <a:latin typeface="Times New Roman"/>
                <a:cs typeface="Times New Roman"/>
              </a:rPr>
              <a:t>alternatives </a:t>
            </a:r>
            <a:r>
              <a:rPr sz="2000" dirty="0">
                <a:latin typeface="Times New Roman"/>
                <a:cs typeface="Times New Roman"/>
              </a:rPr>
              <a:t>before choosing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Downtime and </a:t>
            </a:r>
            <a:r>
              <a:rPr sz="2000" b="1" spc="-20" dirty="0">
                <a:latin typeface="Times New Roman"/>
                <a:cs typeface="Times New Roman"/>
              </a:rPr>
              <a:t>Technical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Difficulties</a:t>
            </a:r>
            <a:endParaRPr sz="2000">
              <a:latin typeface="Times New Roman"/>
              <a:cs typeface="Times New Roman"/>
            </a:endParaRPr>
          </a:p>
          <a:p>
            <a:pPr marL="784860" marR="54102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face dysfunction and issues from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10" dirty="0">
                <a:latin typeface="Times New Roman"/>
                <a:cs typeface="Times New Roman"/>
              </a:rPr>
              <a:t>time. </a:t>
            </a:r>
            <a:r>
              <a:rPr sz="2000" dirty="0">
                <a:latin typeface="Times New Roman"/>
                <a:cs typeface="Times New Roman"/>
              </a:rPr>
              <a:t>Besides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to cloud is  </a:t>
            </a:r>
            <a:r>
              <a:rPr sz="2000" spc="-5" dirty="0">
                <a:latin typeface="Times New Roman"/>
                <a:cs typeface="Times New Roman"/>
              </a:rPr>
              <a:t>completely </a:t>
            </a:r>
            <a:r>
              <a:rPr sz="2000" dirty="0">
                <a:latin typeface="Times New Roman"/>
                <a:cs typeface="Times New Roman"/>
              </a:rPr>
              <a:t>dependent on internet access, any connectivity issues will render the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whole  system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useless.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Increased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Vulnerability</a:t>
            </a:r>
            <a:endParaRPr sz="2000">
              <a:latin typeface="Times New Roman"/>
              <a:cs typeface="Times New Roman"/>
            </a:endParaRPr>
          </a:p>
          <a:p>
            <a:pPr marL="78486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Cloud-based solutions have a greater risk of </a:t>
            </a:r>
            <a:r>
              <a:rPr sz="2000" spc="-5" dirty="0">
                <a:latin typeface="Times New Roman"/>
                <a:cs typeface="Times New Roman"/>
              </a:rPr>
              <a:t>attacks </a:t>
            </a:r>
            <a:r>
              <a:rPr sz="2000" dirty="0">
                <a:latin typeface="Times New Roman"/>
                <a:cs typeface="Times New Roman"/>
              </a:rPr>
              <a:t>from </a:t>
            </a:r>
            <a:r>
              <a:rPr sz="2000" spc="-5" dirty="0">
                <a:latin typeface="Times New Roman"/>
                <a:cs typeface="Times New Roman"/>
              </a:rPr>
              <a:t>malicious </a:t>
            </a:r>
            <a:r>
              <a:rPr sz="2000" dirty="0">
                <a:latin typeface="Times New Roman"/>
                <a:cs typeface="Times New Roman"/>
              </a:rPr>
              <a:t>users and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Limited Control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Flexibility</a:t>
            </a:r>
            <a:endParaRPr sz="2000">
              <a:latin typeface="Times New Roman"/>
              <a:cs typeface="Times New Roman"/>
            </a:endParaRPr>
          </a:p>
          <a:p>
            <a:pPr marL="784860" marR="26860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IaaS </a:t>
            </a:r>
            <a:r>
              <a:rPr sz="2000" spc="-5" dirty="0">
                <a:latin typeface="Times New Roman"/>
                <a:cs typeface="Times New Roman"/>
              </a:rPr>
              <a:t>means </a:t>
            </a:r>
            <a:r>
              <a:rPr sz="2000" dirty="0">
                <a:latin typeface="Times New Roman"/>
                <a:cs typeface="Times New Roman"/>
              </a:rPr>
              <a:t>business has </a:t>
            </a:r>
            <a:r>
              <a:rPr sz="2000" spc="-10" dirty="0">
                <a:latin typeface="Times New Roman"/>
                <a:cs typeface="Times New Roman"/>
              </a:rPr>
              <a:t>limited </a:t>
            </a:r>
            <a:r>
              <a:rPr sz="2000" dirty="0">
                <a:latin typeface="Times New Roman"/>
                <a:cs typeface="Times New Roman"/>
              </a:rPr>
              <a:t>control over the execution of software and hardware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 run on virtual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92480" y="4308347"/>
            <a:ext cx="1667256" cy="1043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93807" y="3921252"/>
            <a:ext cx="1819655" cy="1819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683764" y="3019044"/>
            <a:ext cx="7028815" cy="3141345"/>
            <a:chOff x="2683764" y="3019044"/>
            <a:chExt cx="7028815" cy="3141345"/>
          </a:xfrm>
        </p:grpSpPr>
        <p:sp>
          <p:nvSpPr>
            <p:cNvPr id="6" name="object 6"/>
            <p:cNvSpPr/>
            <p:nvPr/>
          </p:nvSpPr>
          <p:spPr>
            <a:xfrm>
              <a:off x="7985760" y="4351019"/>
              <a:ext cx="1726692" cy="9707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83764" y="4698492"/>
              <a:ext cx="2054352" cy="4495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5696" y="3019044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3"/>
                  </a:lnTo>
                  <a:lnTo>
                    <a:pt x="3643883" y="3140963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2228" y="4354068"/>
              <a:ext cx="2685415" cy="925194"/>
            </a:xfrm>
            <a:custGeom>
              <a:avLst/>
              <a:gdLst/>
              <a:ahLst/>
              <a:cxnLst/>
              <a:rect l="l" t="t" r="r" b="b"/>
              <a:pathLst>
                <a:path w="2685415" h="925195">
                  <a:moveTo>
                    <a:pt x="333756" y="0"/>
                  </a:moveTo>
                  <a:lnTo>
                    <a:pt x="2161667" y="0"/>
                  </a:lnTo>
                </a:path>
                <a:path w="2685415" h="925195">
                  <a:moveTo>
                    <a:pt x="0" y="925067"/>
                  </a:moveTo>
                  <a:lnTo>
                    <a:pt x="2685161" y="925067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5668" y="1143457"/>
            <a:ext cx="6388100" cy="182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Infrastructure </a:t>
            </a:r>
            <a:r>
              <a:rPr sz="2400" b="1" dirty="0">
                <a:latin typeface="Times New Roman"/>
                <a:cs typeface="Times New Roman"/>
              </a:rPr>
              <a:t>as a Service – Some examples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EC2: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Windows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Azure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Rackspace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Google Compute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6000369" y="5515152"/>
            <a:ext cx="46418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rlito"/>
                <a:cs typeface="Carlito"/>
              </a:rPr>
              <a:t>Ia</a:t>
            </a:r>
            <a:r>
              <a:rPr sz="2000" b="1" spc="-10" dirty="0">
                <a:latin typeface="Carlito"/>
                <a:cs typeface="Carlito"/>
              </a:rPr>
              <a:t>a</a:t>
            </a:r>
            <a:r>
              <a:rPr sz="2000" b="1" dirty="0">
                <a:latin typeface="Carlito"/>
                <a:cs typeface="Carlito"/>
              </a:rPr>
              <a:t>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612505" cy="339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5"/>
              <a:tabLst>
                <a:tab pos="807085" algn="l"/>
                <a:tab pos="807720" algn="l"/>
                <a:tab pos="264795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refers to the creation of a virtual resource such as a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5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Machine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10" dirty="0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Containers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914900" cy="278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6"/>
              <a:tabLst>
                <a:tab pos="807085" algn="l"/>
                <a:tab pos="807720" algn="l"/>
                <a:tab pos="483806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hype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vis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6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An operating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R="135890"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An operating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180070" cy="339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7"/>
              <a:tabLst>
                <a:tab pos="807085" algn="l"/>
                <a:tab pos="807720" algn="l"/>
              </a:tabLst>
            </a:pPr>
            <a:r>
              <a:rPr sz="2000" spc="-5" dirty="0">
                <a:latin typeface="Times New Roman"/>
                <a:cs typeface="Times New Roman"/>
              </a:rPr>
              <a:t>Select </a:t>
            </a:r>
            <a:r>
              <a:rPr sz="2000" dirty="0">
                <a:latin typeface="Times New Roman"/>
                <a:cs typeface="Times New Roman"/>
              </a:rPr>
              <a:t>the correct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7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Container use </a:t>
            </a:r>
            <a:r>
              <a:rPr sz="2000" spc="-5" dirty="0">
                <a:latin typeface="Times New Roman"/>
                <a:cs typeface="Times New Roman"/>
              </a:rPr>
              <a:t>less </a:t>
            </a:r>
            <a:r>
              <a:rPr sz="2000" dirty="0">
                <a:latin typeface="Times New Roman"/>
                <a:cs typeface="Times New Roman"/>
              </a:rPr>
              <a:t>resources than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VMs can </a:t>
            </a:r>
            <a:r>
              <a:rPr sz="2000" spc="-5" dirty="0">
                <a:latin typeface="Times New Roman"/>
                <a:cs typeface="Times New Roman"/>
              </a:rPr>
              <a:t>initiate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milliseconds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More VMs can be operated in the </a:t>
            </a:r>
            <a:r>
              <a:rPr sz="2000" spc="-5" dirty="0">
                <a:latin typeface="Times New Roman"/>
                <a:cs typeface="Times New Roman"/>
              </a:rPr>
              <a:t>same </a:t>
            </a:r>
            <a:r>
              <a:rPr sz="2000" dirty="0">
                <a:latin typeface="Times New Roman"/>
                <a:cs typeface="Times New Roman"/>
              </a:rPr>
              <a:t>space used by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Containers have their </a:t>
            </a:r>
            <a:r>
              <a:rPr sz="2000" spc="5" dirty="0">
                <a:latin typeface="Times New Roman"/>
                <a:cs typeface="Times New Roman"/>
              </a:rPr>
              <a:t>own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Container use </a:t>
            </a:r>
            <a:r>
              <a:rPr sz="2000" b="1" spc="-5" dirty="0">
                <a:latin typeface="Times New Roman"/>
                <a:cs typeface="Times New Roman"/>
              </a:rPr>
              <a:t>less </a:t>
            </a:r>
            <a:r>
              <a:rPr sz="2000" b="1" spc="-10" dirty="0">
                <a:latin typeface="Times New Roman"/>
                <a:cs typeface="Times New Roman"/>
              </a:rPr>
              <a:t>resources </a:t>
            </a:r>
            <a:r>
              <a:rPr sz="2000" b="1" dirty="0">
                <a:latin typeface="Times New Roman"/>
                <a:cs typeface="Times New Roman"/>
              </a:rPr>
              <a:t>than</a:t>
            </a:r>
            <a:r>
              <a:rPr sz="2000" b="1" spc="-19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VMs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411210" cy="370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marR="5080" indent="-457834">
              <a:lnSpc>
                <a:spcPct val="100000"/>
              </a:lnSpc>
              <a:spcBef>
                <a:spcPts val="2080"/>
              </a:spcBef>
              <a:buAutoNum type="arabicPeriod" startAt="8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The document that defines the services the </a:t>
            </a:r>
            <a:r>
              <a:rPr sz="2000" spc="-5" dirty="0">
                <a:latin typeface="Times New Roman"/>
                <a:cs typeface="Times New Roman"/>
              </a:rPr>
              <a:t>level </a:t>
            </a:r>
            <a:r>
              <a:rPr sz="2000" dirty="0">
                <a:latin typeface="Times New Roman"/>
                <a:cs typeface="Times New Roman"/>
              </a:rPr>
              <a:t>of service expected by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service provider is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8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5" dirty="0">
                <a:latin typeface="Times New Roman"/>
                <a:cs typeface="Times New Roman"/>
              </a:rPr>
              <a:t>Google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EC2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5" dirty="0">
                <a:latin typeface="Times New Roman"/>
                <a:cs typeface="Times New Roman"/>
              </a:rPr>
              <a:t>Google App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Azure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Google App</a:t>
            </a:r>
            <a:r>
              <a:rPr sz="2000" b="1" spc="-1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1603"/>
            <a:ext cx="6833870" cy="339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71219" indent="-521970">
              <a:lnSpc>
                <a:spcPct val="100000"/>
              </a:lnSpc>
              <a:spcBef>
                <a:spcPts val="2075"/>
              </a:spcBef>
              <a:buAutoNum type="arabicPeriod" startAt="9"/>
              <a:tabLst>
                <a:tab pos="871219" algn="l"/>
                <a:tab pos="871855" algn="l"/>
                <a:tab pos="271145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is an </a:t>
            </a:r>
            <a:r>
              <a:rPr sz="2000" spc="-5" dirty="0">
                <a:latin typeface="Times New Roman"/>
                <a:cs typeface="Times New Roman"/>
              </a:rPr>
              <a:t>example </a:t>
            </a:r>
            <a:r>
              <a:rPr sz="2000" dirty="0">
                <a:latin typeface="Times New Roman"/>
                <a:cs typeface="Times New Roman"/>
              </a:rPr>
              <a:t>of a virtual Private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Cloud: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9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sz="2000" spc="-5" dirty="0">
                <a:latin typeface="Times New Roman"/>
                <a:cs typeface="Times New Roman"/>
              </a:rPr>
              <a:t>Requirements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Service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Service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agreement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contract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Service </a:t>
            </a:r>
            <a:r>
              <a:rPr sz="2000" b="1" spc="-5" dirty="0">
                <a:latin typeface="Times New Roman"/>
                <a:cs typeface="Times New Roman"/>
              </a:rPr>
              <a:t>level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agreement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1603"/>
            <a:ext cx="8864600" cy="309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50100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75"/>
              </a:spcBef>
              <a:buAutoNum type="arabicPeriod" startAt="10"/>
              <a:tabLst>
                <a:tab pos="807085" algn="l"/>
                <a:tab pos="807720" algn="l"/>
                <a:tab pos="288226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can share a single physical network interface with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multiple</a:t>
            </a:r>
            <a:endParaRPr sz="2000">
              <a:latin typeface="Times New Roman"/>
              <a:cs typeface="Times New Roman"/>
            </a:endParaRPr>
          </a:p>
          <a:p>
            <a:pPr marR="5560060"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switch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221181"/>
            <a:ext cx="613981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0" dirty="0">
                <a:latin typeface="Times New Roman"/>
                <a:cs typeface="Times New Roman"/>
              </a:rPr>
              <a:t>We </a:t>
            </a:r>
            <a:r>
              <a:rPr sz="2000" dirty="0">
                <a:latin typeface="Times New Roman"/>
                <a:cs typeface="Times New Roman"/>
              </a:rPr>
              <a:t>have learnt the basics of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in chapter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7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learnt various </a:t>
            </a:r>
            <a:r>
              <a:rPr sz="2000" spc="-5" dirty="0">
                <a:latin typeface="Times New Roman"/>
                <a:cs typeface="Times New Roman"/>
              </a:rPr>
              <a:t>deployment models </a:t>
            </a:r>
            <a:r>
              <a:rPr sz="2000" dirty="0">
                <a:latin typeface="Times New Roman"/>
                <a:cs typeface="Times New Roman"/>
              </a:rPr>
              <a:t>that are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spc="-30" dirty="0">
                <a:latin typeface="Times New Roman"/>
                <a:cs typeface="Times New Roman"/>
              </a:rPr>
              <a:t>Now, </a:t>
            </a:r>
            <a:r>
              <a:rPr sz="2000" spc="-5" dirty="0">
                <a:latin typeface="Times New Roman"/>
                <a:cs typeface="Times New Roman"/>
              </a:rPr>
              <a:t>let </a:t>
            </a:r>
            <a:r>
              <a:rPr sz="2000" dirty="0">
                <a:latin typeface="Times New Roman"/>
                <a:cs typeface="Times New Roman"/>
              </a:rPr>
              <a:t>us understand the services provided by cloud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along  with the </a:t>
            </a:r>
            <a:r>
              <a:rPr sz="2000" spc="-5" dirty="0">
                <a:latin typeface="Times New Roman"/>
                <a:cs typeface="Times New Roman"/>
              </a:rPr>
              <a:t>service/delivery models </a:t>
            </a:r>
            <a:r>
              <a:rPr sz="2000" dirty="0">
                <a:latin typeface="Times New Roman"/>
                <a:cs typeface="Times New Roman"/>
              </a:rPr>
              <a:t>that are used to deliver  these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04788" y="3086100"/>
            <a:ext cx="5286756" cy="2642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6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036185" cy="278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1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The file storage allows users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1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Store data as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Store </a:t>
            </a:r>
            <a:r>
              <a:rPr sz="2000" spc="-5" dirty="0">
                <a:latin typeface="Times New Roman"/>
                <a:cs typeface="Times New Roman"/>
              </a:rPr>
              <a:t>active </a:t>
            </a:r>
            <a:r>
              <a:rPr sz="2000" dirty="0">
                <a:latin typeface="Times New Roman"/>
                <a:cs typeface="Times New Roman"/>
              </a:rPr>
              <a:t>documents as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spc="-10" dirty="0">
                <a:latin typeface="Times New Roman"/>
                <a:cs typeface="Times New Roman"/>
              </a:rPr>
              <a:t>Store </a:t>
            </a:r>
            <a:r>
              <a:rPr sz="2000" b="1" dirty="0">
                <a:latin typeface="Times New Roman"/>
                <a:cs typeface="Times New Roman"/>
              </a:rPr>
              <a:t>active documents as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281170" cy="278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2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Object storage is ideal for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2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Music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Database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Music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098155" cy="278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3"/>
              <a:tabLst>
                <a:tab pos="807085" algn="l"/>
                <a:tab pos="807720" algn="l"/>
              </a:tabLst>
            </a:pP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hardening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3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Isolating each component of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Applying security to each component of 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Applying security to each component of the</a:t>
            </a:r>
            <a:r>
              <a:rPr sz="2000" b="1" spc="-1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779760" cy="370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4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5" dirty="0">
                <a:latin typeface="Times New Roman"/>
                <a:cs typeface="Times New Roman"/>
              </a:rPr>
              <a:t>migration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of: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4"/>
            </a:pPr>
            <a:endParaRPr sz="2050">
              <a:latin typeface="Times New Roman"/>
              <a:cs typeface="Times New Roman"/>
            </a:endParaRPr>
          </a:p>
          <a:p>
            <a:pPr marL="1264285" marR="5080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Moving data, applications or other business </a:t>
            </a:r>
            <a:r>
              <a:rPr sz="2000" spc="-5" dirty="0">
                <a:latin typeface="Times New Roman"/>
                <a:cs typeface="Times New Roman"/>
              </a:rPr>
              <a:t>elements </a:t>
            </a:r>
            <a:r>
              <a:rPr sz="2000" dirty="0">
                <a:latin typeface="Times New Roman"/>
                <a:cs typeface="Times New Roman"/>
              </a:rPr>
              <a:t>from an </a:t>
            </a:r>
            <a:r>
              <a:rPr sz="2000" spc="-5" dirty="0">
                <a:latin typeface="Times New Roman"/>
                <a:cs typeface="Times New Roman"/>
              </a:rPr>
              <a:t>organization's </a:t>
            </a:r>
            <a:r>
              <a:rPr sz="2000" dirty="0">
                <a:latin typeface="Times New Roman"/>
                <a:cs typeface="Times New Roman"/>
              </a:rPr>
              <a:t>onsite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computers  </a:t>
            </a:r>
            <a:r>
              <a:rPr sz="2000" dirty="0">
                <a:latin typeface="Times New Roman"/>
                <a:cs typeface="Times New Roman"/>
              </a:rPr>
              <a:t>to 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 marL="1264285" marR="5080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Moving data, applications or other business </a:t>
            </a:r>
            <a:r>
              <a:rPr sz="2000" spc="-5" dirty="0">
                <a:latin typeface="Times New Roman"/>
                <a:cs typeface="Times New Roman"/>
              </a:rPr>
              <a:t>elements </a:t>
            </a:r>
            <a:r>
              <a:rPr sz="2000" dirty="0">
                <a:latin typeface="Times New Roman"/>
                <a:cs typeface="Times New Roman"/>
              </a:rPr>
              <a:t>from an </a:t>
            </a:r>
            <a:r>
              <a:rPr sz="2000" spc="-5" dirty="0">
                <a:latin typeface="Times New Roman"/>
                <a:cs typeface="Times New Roman"/>
              </a:rPr>
              <a:t>organization's </a:t>
            </a:r>
            <a:r>
              <a:rPr sz="2000" dirty="0">
                <a:latin typeface="Times New Roman"/>
                <a:cs typeface="Times New Roman"/>
              </a:rPr>
              <a:t>onsite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computers  </a:t>
            </a:r>
            <a:r>
              <a:rPr sz="2000" dirty="0">
                <a:latin typeface="Times New Roman"/>
                <a:cs typeface="Times New Roman"/>
              </a:rPr>
              <a:t>to the cloud or from </a:t>
            </a:r>
            <a:r>
              <a:rPr sz="2000" spc="-5" dirty="0">
                <a:latin typeface="Times New Roman"/>
                <a:cs typeface="Times New Roman"/>
              </a:rPr>
              <a:t>moving </a:t>
            </a:r>
            <a:r>
              <a:rPr sz="2000" dirty="0">
                <a:latin typeface="Times New Roman"/>
                <a:cs typeface="Times New Roman"/>
              </a:rPr>
              <a:t>from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cloud environment to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 marR="9906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Moving data, </a:t>
            </a:r>
            <a:r>
              <a:rPr sz="2000" b="1" spc="-5" dirty="0">
                <a:latin typeface="Times New Roman"/>
                <a:cs typeface="Times New Roman"/>
              </a:rPr>
              <a:t>applications </a:t>
            </a:r>
            <a:r>
              <a:rPr sz="2000" b="1" dirty="0">
                <a:latin typeface="Times New Roman"/>
                <a:cs typeface="Times New Roman"/>
              </a:rPr>
              <a:t>or other business elements </a:t>
            </a:r>
            <a:r>
              <a:rPr sz="2000" b="1" spc="-10" dirty="0">
                <a:latin typeface="Times New Roman"/>
                <a:cs typeface="Times New Roman"/>
              </a:rPr>
              <a:t>from </a:t>
            </a:r>
            <a:r>
              <a:rPr sz="2000" b="1" dirty="0">
                <a:latin typeface="Times New Roman"/>
                <a:cs typeface="Times New Roman"/>
              </a:rPr>
              <a:t>an </a:t>
            </a:r>
            <a:r>
              <a:rPr sz="2000" b="1" spc="-5" dirty="0">
                <a:latin typeface="Times New Roman"/>
                <a:cs typeface="Times New Roman"/>
              </a:rPr>
              <a:t>organization's</a:t>
            </a:r>
            <a:r>
              <a:rPr sz="2000" b="1" spc="-2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onsite  computers to the cloud or </a:t>
            </a:r>
            <a:r>
              <a:rPr sz="2000" b="1" spc="-10" dirty="0">
                <a:latin typeface="Times New Roman"/>
                <a:cs typeface="Times New Roman"/>
              </a:rPr>
              <a:t>from </a:t>
            </a:r>
            <a:r>
              <a:rPr sz="2000" b="1" dirty="0">
                <a:latin typeface="Times New Roman"/>
                <a:cs typeface="Times New Roman"/>
              </a:rPr>
              <a:t>moving </a:t>
            </a:r>
            <a:r>
              <a:rPr sz="2000" b="1" spc="-10" dirty="0">
                <a:latin typeface="Times New Roman"/>
                <a:cs typeface="Times New Roman"/>
              </a:rPr>
              <a:t>from </a:t>
            </a:r>
            <a:r>
              <a:rPr sz="2000" b="1" dirty="0">
                <a:latin typeface="Times New Roman"/>
                <a:cs typeface="Times New Roman"/>
              </a:rPr>
              <a:t>one cloud </a:t>
            </a:r>
            <a:r>
              <a:rPr sz="2000" b="1" spc="-5" dirty="0">
                <a:latin typeface="Times New Roman"/>
                <a:cs typeface="Times New Roman"/>
              </a:rPr>
              <a:t>environment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24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9056370" cy="278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5"/>
              <a:tabLst>
                <a:tab pos="807085" algn="l"/>
                <a:tab pos="807720" algn="l"/>
                <a:tab pos="89789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Lift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ift</a:t>
            </a:r>
            <a:r>
              <a:rPr sz="2000" spc="-25" dirty="0">
                <a:latin typeface="Times New Roman"/>
                <a:cs typeface="Times New Roman"/>
              </a:rPr>
              <a:t> m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ost suit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igrat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5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Disaster recovery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50" dirty="0">
                <a:latin typeface="Times New Roman"/>
                <a:cs typeface="Times New Roman"/>
              </a:rPr>
              <a:t>Web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 </a:t>
            </a:r>
            <a:r>
              <a:rPr sz="2000" b="1" dirty="0">
                <a:latin typeface="Times New Roman"/>
                <a:cs typeface="Times New Roman"/>
              </a:rPr>
              <a:t>Disaster </a:t>
            </a:r>
            <a:r>
              <a:rPr sz="2000" b="1" spc="-5" dirty="0">
                <a:latin typeface="Times New Roman"/>
                <a:cs typeface="Times New Roman"/>
              </a:rPr>
              <a:t>recovery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14425" y="1835023"/>
          <a:ext cx="10190479" cy="4825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3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642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Cloud Delivery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779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ts val="2125"/>
                        </a:lnSpc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https://doublehorn.com/saas-paas-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ts val="2145"/>
                        </a:lnSpc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and-iaas-understanding/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168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 the three cloud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delivery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namely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SaaS, PaaS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637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796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https://www.techopedia.com/definiti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on/719/virtualization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virtualization.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796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marL="154305" marR="96456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Level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097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55244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p: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/wh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a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i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scloud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.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com/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oud_dep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</a:t>
                      </a:r>
                      <a:r>
                        <a:rPr sz="1800" u="sng" spc="-1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y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ment_models/index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652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298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It contains links explaining Private, Public, 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Community,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Hybrid and other deployment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for cloud.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6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https://securosis.com/blog/defending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-cloud-data-how-iaas-storage-works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922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31686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This link explains the types of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storage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07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https://ijcsmc.com/docs/papers/Marc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h2014/V3I3201499a38.pdf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922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IaaS security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issues.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https://statetechmagazine.com/article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 marR="417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/2014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03/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i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nfrastruc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ur</a:t>
                      </a:r>
                      <a:r>
                        <a:rPr sz="1800" u="sng" spc="1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-servi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c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e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-5-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important-benefits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20891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link explains the 5 important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  of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288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Document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9232" y="1267967"/>
            <a:ext cx="513588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87167" y="1286255"/>
            <a:ext cx="553212" cy="48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14425" y="1835023"/>
          <a:ext cx="10188575" cy="4770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6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642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Cloud Delivery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779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482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sz="1800" u="sng" spc="-12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.</a:t>
                      </a:r>
                      <a:r>
                        <a:rPr sz="1800" u="sng" spc="2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y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outub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e</a:t>
                      </a: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.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com/wat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c</a:t>
                      </a:r>
                      <a:r>
                        <a:rPr sz="18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?v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=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3 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6zducUX16w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060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Explains the three types of cloud services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–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SaaS, PaaS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637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796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0DfHUWMjsU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93281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gives an introduction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  virtualization in cloud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computing.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marL="154305" marR="94043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Level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16319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sz="1800" u="sng" spc="-12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sz="1800" u="sng" spc="2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y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outub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e</a:t>
                      </a: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com/wat</a:t>
                      </a:r>
                      <a:r>
                        <a:rPr sz="1800" u="sng" spc="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</a:t>
                      </a:r>
                      <a:r>
                        <a:rPr sz="18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</a:t>
                      </a: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?v= 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TDqF11rRobg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explains service level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agreement.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marR="22606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sz="1800" u="sng" spc="-12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sz="1800" u="sng" spc="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y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outub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com/wat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sz="1800" u="sng" spc="-1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?v=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KduoinBNru4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922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25717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file, block and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object  storage with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examples.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06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marR="11176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t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ps:/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</a:t>
                      </a:r>
                      <a:r>
                        <a:rPr sz="1800" u="sng" spc="-12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.</a:t>
                      </a:r>
                      <a:r>
                        <a:rPr sz="1800" u="sng" spc="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y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outub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e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.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com/wat</a:t>
                      </a:r>
                      <a:r>
                        <a:rPr sz="1800" u="sng" spc="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c</a:t>
                      </a:r>
                      <a:r>
                        <a:rPr sz="1800" u="sng" spc="-1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?v=1 </a:t>
                      </a:r>
                      <a:r>
                        <a:rPr sz="180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3zrMe1immw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922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5105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Iaas, Paas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SaaS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security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58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https://www.youtube.com/watch?v=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8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LwBOgT761iQ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video explains IaaS and its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Video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4160" y="2722879"/>
            <a:ext cx="51644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Platform as a</a:t>
            </a:r>
            <a:r>
              <a:rPr sz="4000" b="1" spc="-1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Cloud Delivery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3159125" cy="182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dirty="0">
                <a:latin typeface="Times New Roman"/>
                <a:cs typeface="Times New Roman"/>
              </a:rPr>
              <a:t>Overview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dirty="0">
                <a:latin typeface="Times New Roman"/>
                <a:cs typeface="Times New Roman"/>
              </a:rPr>
              <a:t>IaaS vs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dirty="0">
                <a:latin typeface="Times New Roman"/>
                <a:cs typeface="Times New Roman"/>
              </a:rPr>
              <a:t>PaaS </a:t>
            </a:r>
            <a:r>
              <a:rPr sz="2000" spc="-5" dirty="0">
                <a:latin typeface="Times New Roman"/>
                <a:cs typeface="Times New Roman"/>
              </a:rPr>
              <a:t>Benefits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Risks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0535411" y="4695444"/>
            <a:ext cx="124053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35411" y="2205227"/>
            <a:ext cx="1220724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9682480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1566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PaaS – Platform as a</a:t>
            </a:r>
            <a:r>
              <a:rPr sz="2400" b="1" spc="-11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dirty="0">
                <a:latin typeface="Times New Roman"/>
                <a:cs typeface="Times New Roman"/>
              </a:rPr>
              <a:t>Platform as a service (PaaS) is a </a:t>
            </a:r>
            <a:r>
              <a:rPr sz="2000" b="1" dirty="0">
                <a:latin typeface="Times New Roman"/>
                <a:cs typeface="Times New Roman"/>
              </a:rPr>
              <a:t>complete development and deployment</a:t>
            </a:r>
            <a:r>
              <a:rPr sz="2000" b="1" spc="-20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environment  </a:t>
            </a:r>
            <a:r>
              <a:rPr sz="2000" b="1" dirty="0">
                <a:latin typeface="Times New Roman"/>
                <a:cs typeface="Times New Roman"/>
              </a:rPr>
              <a:t>in the cloud </a:t>
            </a:r>
            <a:r>
              <a:rPr sz="2000" dirty="0">
                <a:latin typeface="Times New Roman"/>
                <a:cs typeface="Times New Roman"/>
              </a:rPr>
              <a:t>with resources that enable </a:t>
            </a:r>
            <a:r>
              <a:rPr sz="2000" spc="-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to deliver everything from </a:t>
            </a:r>
            <a:r>
              <a:rPr sz="2000" spc="-5" dirty="0">
                <a:latin typeface="Times New Roman"/>
                <a:cs typeface="Times New Roman"/>
              </a:rPr>
              <a:t>simple </a:t>
            </a:r>
            <a:r>
              <a:rPr sz="2000" spc="5" dirty="0">
                <a:latin typeface="Times New Roman"/>
                <a:cs typeface="Times New Roman"/>
              </a:rPr>
              <a:t>cloud-  </a:t>
            </a:r>
            <a:r>
              <a:rPr sz="2000" dirty="0">
                <a:latin typeface="Times New Roman"/>
                <a:cs typeface="Times New Roman"/>
              </a:rPr>
              <a:t>based apps to </a:t>
            </a:r>
            <a:r>
              <a:rPr sz="2000" spc="-5" dirty="0">
                <a:latin typeface="Times New Roman"/>
                <a:cs typeface="Times New Roman"/>
              </a:rPr>
              <a:t>sophisticated, </a:t>
            </a:r>
            <a:r>
              <a:rPr sz="2000" dirty="0">
                <a:latin typeface="Times New Roman"/>
                <a:cs typeface="Times New Roman"/>
              </a:rPr>
              <a:t>cloud-enabled enterprise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150495" indent="-342900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purchase the resources you need from a cloud service provider on a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pay-as-you-go  basis and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them over a secure Internet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R="5898515" algn="ctr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Who can benefit </a:t>
            </a:r>
            <a:r>
              <a:rPr sz="2000" b="1" spc="-10" dirty="0">
                <a:latin typeface="Times New Roman"/>
                <a:cs typeface="Times New Roman"/>
              </a:rPr>
              <a:t>from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PaaS?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marR="57531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Software </a:t>
            </a:r>
            <a:r>
              <a:rPr sz="2000" b="1" dirty="0">
                <a:latin typeface="Times New Roman"/>
                <a:cs typeface="Times New Roman"/>
              </a:rPr>
              <a:t>developers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take </a:t>
            </a:r>
            <a:r>
              <a:rPr sz="2000" dirty="0">
                <a:latin typeface="Times New Roman"/>
                <a:cs typeface="Times New Roman"/>
              </a:rPr>
              <a:t>advantage of a PaaS solution to build an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  </a:t>
            </a:r>
            <a:r>
              <a:rPr sz="2000" dirty="0">
                <a:latin typeface="Times New Roman"/>
                <a:cs typeface="Times New Roman"/>
              </a:rPr>
              <a:t>which they are planning to </a:t>
            </a:r>
            <a:r>
              <a:rPr sz="2000" spc="-5" dirty="0">
                <a:latin typeface="Times New Roman"/>
                <a:cs typeface="Times New Roman"/>
              </a:rPr>
              <a:t>offer </a:t>
            </a:r>
            <a:r>
              <a:rPr sz="2000" dirty="0">
                <a:latin typeface="Times New Roman"/>
                <a:cs typeface="Times New Roman"/>
              </a:rPr>
              <a:t>over the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internet.</a:t>
            </a:r>
            <a:endParaRPr sz="2000">
              <a:latin typeface="Times New Roman"/>
              <a:cs typeface="Times New Roman"/>
            </a:endParaRPr>
          </a:p>
          <a:p>
            <a:pPr marL="673735" marR="173990" indent="-342900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b="1" spc="-35" dirty="0">
                <a:latin typeface="Times New Roman"/>
                <a:cs typeface="Times New Roman"/>
              </a:rPr>
              <a:t>Web </a:t>
            </a:r>
            <a:r>
              <a:rPr sz="2000" b="1" dirty="0">
                <a:latin typeface="Times New Roman"/>
                <a:cs typeface="Times New Roman"/>
              </a:rPr>
              <a:t>developers </a:t>
            </a:r>
            <a:r>
              <a:rPr sz="2000" dirty="0">
                <a:latin typeface="Times New Roman"/>
                <a:cs typeface="Times New Roman"/>
              </a:rPr>
              <a:t>can use individual PaaS environments at every </a:t>
            </a:r>
            <a:r>
              <a:rPr sz="2000" spc="-5" dirty="0">
                <a:latin typeface="Times New Roman"/>
                <a:cs typeface="Times New Roman"/>
              </a:rPr>
              <a:t>stage </a:t>
            </a:r>
            <a:r>
              <a:rPr sz="2000" dirty="0">
                <a:latin typeface="Times New Roman"/>
                <a:cs typeface="Times New Roman"/>
              </a:rPr>
              <a:t>of the process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 develop, </a:t>
            </a:r>
            <a:r>
              <a:rPr sz="2000" spc="-5" dirty="0">
                <a:latin typeface="Times New Roman"/>
                <a:cs typeface="Times New Roman"/>
              </a:rPr>
              <a:t>test, </a:t>
            </a:r>
            <a:r>
              <a:rPr sz="2000" dirty="0">
                <a:latin typeface="Times New Roman"/>
                <a:cs typeface="Times New Roman"/>
              </a:rPr>
              <a:t>and host their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websites.</a:t>
            </a:r>
            <a:endParaRPr sz="2000">
              <a:latin typeface="Times New Roman"/>
              <a:cs typeface="Times New Roman"/>
            </a:endParaRPr>
          </a:p>
          <a:p>
            <a:pPr marL="673735" marR="183515" indent="-342900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b="1" dirty="0">
                <a:latin typeface="Times New Roman"/>
                <a:cs typeface="Times New Roman"/>
              </a:rPr>
              <a:t>Businesses </a:t>
            </a:r>
            <a:r>
              <a:rPr sz="2000" dirty="0">
                <a:latin typeface="Times New Roman"/>
                <a:cs typeface="Times New Roman"/>
              </a:rPr>
              <a:t>can develop their </a:t>
            </a:r>
            <a:r>
              <a:rPr sz="2000" spc="5" dirty="0">
                <a:latin typeface="Times New Roman"/>
                <a:cs typeface="Times New Roman"/>
              </a:rPr>
              <a:t>own </a:t>
            </a:r>
            <a:r>
              <a:rPr sz="2000" dirty="0">
                <a:latin typeface="Times New Roman"/>
                <a:cs typeface="Times New Roman"/>
              </a:rPr>
              <a:t>internal software, particularly to create distinct</a:t>
            </a:r>
            <a:r>
              <a:rPr sz="2000" spc="-3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ring-  </a:t>
            </a:r>
            <a:r>
              <a:rPr sz="2000" dirty="0">
                <a:latin typeface="Times New Roman"/>
                <a:cs typeface="Times New Roman"/>
              </a:rPr>
              <a:t>fenced development and </a:t>
            </a:r>
            <a:r>
              <a:rPr sz="2000" spc="-5" dirty="0">
                <a:latin typeface="Times New Roman"/>
                <a:cs typeface="Times New Roman"/>
              </a:rPr>
              <a:t>testing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273706" y="1630325"/>
            <a:ext cx="7396480" cy="4912360"/>
            <a:chOff x="1273706" y="1630325"/>
            <a:chExt cx="7396480" cy="4912360"/>
          </a:xfrm>
        </p:grpSpPr>
        <p:sp>
          <p:nvSpPr>
            <p:cNvPr id="4" name="object 4"/>
            <p:cNvSpPr/>
            <p:nvPr/>
          </p:nvSpPr>
          <p:spPr>
            <a:xfrm>
              <a:off x="3127247" y="2503932"/>
              <a:ext cx="5542788" cy="403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80056" y="1636675"/>
              <a:ext cx="3433445" cy="2290445"/>
            </a:xfrm>
            <a:custGeom>
              <a:avLst/>
              <a:gdLst/>
              <a:ahLst/>
              <a:cxnLst/>
              <a:rect l="l" t="t" r="r" b="b"/>
              <a:pathLst>
                <a:path w="3433445" h="2290445">
                  <a:moveTo>
                    <a:pt x="1328544" y="0"/>
                  </a:moveTo>
                  <a:lnTo>
                    <a:pt x="1279564" y="4414"/>
                  </a:lnTo>
                  <a:lnTo>
                    <a:pt x="1230973" y="15381"/>
                  </a:lnTo>
                  <a:lnTo>
                    <a:pt x="1183489" y="33120"/>
                  </a:lnTo>
                  <a:lnTo>
                    <a:pt x="1149132" y="50987"/>
                  </a:lnTo>
                  <a:lnTo>
                    <a:pt x="1117322" y="72236"/>
                  </a:lnTo>
                  <a:lnTo>
                    <a:pt x="1062585" y="123925"/>
                  </a:lnTo>
                  <a:lnTo>
                    <a:pt x="1029027" y="92254"/>
                  </a:lnTo>
                  <a:lnTo>
                    <a:pt x="992231" y="65202"/>
                  </a:lnTo>
                  <a:lnTo>
                    <a:pt x="952705" y="42807"/>
                  </a:lnTo>
                  <a:lnTo>
                    <a:pt x="910960" y="25106"/>
                  </a:lnTo>
                  <a:lnTo>
                    <a:pt x="867502" y="12137"/>
                  </a:lnTo>
                  <a:lnTo>
                    <a:pt x="822842" y="3938"/>
                  </a:lnTo>
                  <a:lnTo>
                    <a:pt x="777487" y="548"/>
                  </a:lnTo>
                  <a:lnTo>
                    <a:pt x="731947" y="2003"/>
                  </a:lnTo>
                  <a:lnTo>
                    <a:pt x="686731" y="8341"/>
                  </a:lnTo>
                  <a:lnTo>
                    <a:pt x="642348" y="19600"/>
                  </a:lnTo>
                  <a:lnTo>
                    <a:pt x="599305" y="35819"/>
                  </a:lnTo>
                  <a:lnTo>
                    <a:pt x="558113" y="57035"/>
                  </a:lnTo>
                  <a:lnTo>
                    <a:pt x="519279" y="83285"/>
                  </a:lnTo>
                  <a:lnTo>
                    <a:pt x="481028" y="117048"/>
                  </a:lnTo>
                  <a:lnTo>
                    <a:pt x="448513" y="154992"/>
                  </a:lnTo>
                  <a:lnTo>
                    <a:pt x="422106" y="196515"/>
                  </a:lnTo>
                  <a:lnTo>
                    <a:pt x="402179" y="241013"/>
                  </a:lnTo>
                  <a:lnTo>
                    <a:pt x="389104" y="287882"/>
                  </a:lnTo>
                  <a:lnTo>
                    <a:pt x="342224" y="302208"/>
                  </a:lnTo>
                  <a:lnTo>
                    <a:pt x="298398" y="320946"/>
                  </a:lnTo>
                  <a:lnTo>
                    <a:pt x="257848" y="343742"/>
                  </a:lnTo>
                  <a:lnTo>
                    <a:pt x="220798" y="370242"/>
                  </a:lnTo>
                  <a:lnTo>
                    <a:pt x="187472" y="400093"/>
                  </a:lnTo>
                  <a:lnTo>
                    <a:pt x="158092" y="432940"/>
                  </a:lnTo>
                  <a:lnTo>
                    <a:pt x="132882" y="468428"/>
                  </a:lnTo>
                  <a:lnTo>
                    <a:pt x="112065" y="506205"/>
                  </a:lnTo>
                  <a:lnTo>
                    <a:pt x="95865" y="545915"/>
                  </a:lnTo>
                  <a:lnTo>
                    <a:pt x="84504" y="587206"/>
                  </a:lnTo>
                  <a:lnTo>
                    <a:pt x="78207" y="629722"/>
                  </a:lnTo>
                  <a:lnTo>
                    <a:pt x="77195" y="673110"/>
                  </a:lnTo>
                  <a:lnTo>
                    <a:pt x="81693" y="717015"/>
                  </a:lnTo>
                  <a:lnTo>
                    <a:pt x="91924" y="761084"/>
                  </a:lnTo>
                  <a:lnTo>
                    <a:pt x="105783" y="799232"/>
                  </a:lnTo>
                  <a:lnTo>
                    <a:pt x="111355" y="811630"/>
                  </a:lnTo>
                  <a:lnTo>
                    <a:pt x="81750" y="850308"/>
                  </a:lnTo>
                  <a:lnTo>
                    <a:pt x="56780" y="890624"/>
                  </a:lnTo>
                  <a:lnTo>
                    <a:pt x="36403" y="932291"/>
                  </a:lnTo>
                  <a:lnTo>
                    <a:pt x="20578" y="975021"/>
                  </a:lnTo>
                  <a:lnTo>
                    <a:pt x="9264" y="1018528"/>
                  </a:lnTo>
                  <a:lnTo>
                    <a:pt x="2418" y="1062524"/>
                  </a:lnTo>
                  <a:lnTo>
                    <a:pt x="0" y="1106722"/>
                  </a:lnTo>
                  <a:lnTo>
                    <a:pt x="1967" y="1150835"/>
                  </a:lnTo>
                  <a:lnTo>
                    <a:pt x="8278" y="1194577"/>
                  </a:lnTo>
                  <a:lnTo>
                    <a:pt x="18891" y="1237659"/>
                  </a:lnTo>
                  <a:lnTo>
                    <a:pt x="33766" y="1279795"/>
                  </a:lnTo>
                  <a:lnTo>
                    <a:pt x="52859" y="1320698"/>
                  </a:lnTo>
                  <a:lnTo>
                    <a:pt x="76131" y="1360081"/>
                  </a:lnTo>
                  <a:lnTo>
                    <a:pt x="103538" y="1397657"/>
                  </a:lnTo>
                  <a:lnTo>
                    <a:pt x="135040" y="1433138"/>
                  </a:lnTo>
                  <a:lnTo>
                    <a:pt x="170595" y="1466237"/>
                  </a:lnTo>
                  <a:lnTo>
                    <a:pt x="210161" y="1496668"/>
                  </a:lnTo>
                  <a:lnTo>
                    <a:pt x="255723" y="1525186"/>
                  </a:lnTo>
                  <a:lnTo>
                    <a:pt x="304052" y="1549217"/>
                  </a:lnTo>
                  <a:lnTo>
                    <a:pt x="354746" y="1568604"/>
                  </a:lnTo>
                  <a:lnTo>
                    <a:pt x="407404" y="1583186"/>
                  </a:lnTo>
                  <a:lnTo>
                    <a:pt x="461621" y="1592807"/>
                  </a:lnTo>
                  <a:lnTo>
                    <a:pt x="464717" y="1638214"/>
                  </a:lnTo>
                  <a:lnTo>
                    <a:pt x="473003" y="1682166"/>
                  </a:lnTo>
                  <a:lnTo>
                    <a:pt x="486197" y="1724411"/>
                  </a:lnTo>
                  <a:lnTo>
                    <a:pt x="504017" y="1764697"/>
                  </a:lnTo>
                  <a:lnTo>
                    <a:pt x="526180" y="1802771"/>
                  </a:lnTo>
                  <a:lnTo>
                    <a:pt x="552403" y="1838380"/>
                  </a:lnTo>
                  <a:lnTo>
                    <a:pt x="582404" y="1871273"/>
                  </a:lnTo>
                  <a:lnTo>
                    <a:pt x="615902" y="1901196"/>
                  </a:lnTo>
                  <a:lnTo>
                    <a:pt x="652612" y="1927898"/>
                  </a:lnTo>
                  <a:lnTo>
                    <a:pt x="692253" y="1951126"/>
                  </a:lnTo>
                  <a:lnTo>
                    <a:pt x="734543" y="1970627"/>
                  </a:lnTo>
                  <a:lnTo>
                    <a:pt x="779199" y="1986149"/>
                  </a:lnTo>
                  <a:lnTo>
                    <a:pt x="825938" y="1997440"/>
                  </a:lnTo>
                  <a:lnTo>
                    <a:pt x="874478" y="2004248"/>
                  </a:lnTo>
                  <a:lnTo>
                    <a:pt x="924536" y="2006319"/>
                  </a:lnTo>
                  <a:lnTo>
                    <a:pt x="975073" y="2003411"/>
                  </a:lnTo>
                  <a:lnTo>
                    <a:pt x="1024732" y="1995523"/>
                  </a:lnTo>
                  <a:lnTo>
                    <a:pt x="1073062" y="1982764"/>
                  </a:lnTo>
                  <a:lnTo>
                    <a:pt x="1119612" y="1965244"/>
                  </a:lnTo>
                  <a:lnTo>
                    <a:pt x="1163931" y="1943073"/>
                  </a:lnTo>
                  <a:lnTo>
                    <a:pt x="1180176" y="1985045"/>
                  </a:lnTo>
                  <a:lnTo>
                    <a:pt x="1200136" y="2024821"/>
                  </a:lnTo>
                  <a:lnTo>
                    <a:pt x="1223576" y="2062286"/>
                  </a:lnTo>
                  <a:lnTo>
                    <a:pt x="1250258" y="2097325"/>
                  </a:lnTo>
                  <a:lnTo>
                    <a:pt x="1279948" y="2129825"/>
                  </a:lnTo>
                  <a:lnTo>
                    <a:pt x="1312409" y="2159669"/>
                  </a:lnTo>
                  <a:lnTo>
                    <a:pt x="1347405" y="2186744"/>
                  </a:lnTo>
                  <a:lnTo>
                    <a:pt x="1384700" y="2210934"/>
                  </a:lnTo>
                  <a:lnTo>
                    <a:pt x="1424059" y="2232125"/>
                  </a:lnTo>
                  <a:lnTo>
                    <a:pt x="1465245" y="2250202"/>
                  </a:lnTo>
                  <a:lnTo>
                    <a:pt x="1508023" y="2265051"/>
                  </a:lnTo>
                  <a:lnTo>
                    <a:pt x="1552156" y="2276556"/>
                  </a:lnTo>
                  <a:lnTo>
                    <a:pt x="1597409" y="2284603"/>
                  </a:lnTo>
                  <a:lnTo>
                    <a:pt x="1643545" y="2289078"/>
                  </a:lnTo>
                  <a:lnTo>
                    <a:pt x="1690329" y="2289865"/>
                  </a:lnTo>
                  <a:lnTo>
                    <a:pt x="1737524" y="2286850"/>
                  </a:lnTo>
                  <a:lnTo>
                    <a:pt x="1784895" y="2279918"/>
                  </a:lnTo>
                  <a:lnTo>
                    <a:pt x="1832205" y="2268955"/>
                  </a:lnTo>
                  <a:lnTo>
                    <a:pt x="1882058" y="2252715"/>
                  </a:lnTo>
                  <a:lnTo>
                    <a:pt x="1929628" y="2232216"/>
                  </a:lnTo>
                  <a:lnTo>
                    <a:pt x="1974611" y="2207663"/>
                  </a:lnTo>
                  <a:lnTo>
                    <a:pt x="2016698" y="2179260"/>
                  </a:lnTo>
                  <a:lnTo>
                    <a:pt x="2055585" y="2147211"/>
                  </a:lnTo>
                  <a:lnTo>
                    <a:pt x="2090963" y="2111721"/>
                  </a:lnTo>
                  <a:lnTo>
                    <a:pt x="2122527" y="2072994"/>
                  </a:lnTo>
                  <a:lnTo>
                    <a:pt x="2166649" y="2095018"/>
                  </a:lnTo>
                  <a:lnTo>
                    <a:pt x="2211850" y="2113423"/>
                  </a:lnTo>
                  <a:lnTo>
                    <a:pt x="2257914" y="2128257"/>
                  </a:lnTo>
                  <a:lnTo>
                    <a:pt x="2304624" y="2139570"/>
                  </a:lnTo>
                  <a:lnTo>
                    <a:pt x="2351764" y="2147412"/>
                  </a:lnTo>
                  <a:lnTo>
                    <a:pt x="2399119" y="2151831"/>
                  </a:lnTo>
                  <a:lnTo>
                    <a:pt x="2446470" y="2152877"/>
                  </a:lnTo>
                  <a:lnTo>
                    <a:pt x="2493603" y="2150600"/>
                  </a:lnTo>
                  <a:lnTo>
                    <a:pt x="2540301" y="2145048"/>
                  </a:lnTo>
                  <a:lnTo>
                    <a:pt x="2586347" y="2136272"/>
                  </a:lnTo>
                  <a:lnTo>
                    <a:pt x="2631526" y="2124319"/>
                  </a:lnTo>
                  <a:lnTo>
                    <a:pt x="2675621" y="2109241"/>
                  </a:lnTo>
                  <a:lnTo>
                    <a:pt x="2718415" y="2091085"/>
                  </a:lnTo>
                  <a:lnTo>
                    <a:pt x="2759692" y="2069902"/>
                  </a:lnTo>
                  <a:lnTo>
                    <a:pt x="2799237" y="2045740"/>
                  </a:lnTo>
                  <a:lnTo>
                    <a:pt x="2836832" y="2018650"/>
                  </a:lnTo>
                  <a:lnTo>
                    <a:pt x="2872262" y="1988680"/>
                  </a:lnTo>
                  <a:lnTo>
                    <a:pt x="2905310" y="1955880"/>
                  </a:lnTo>
                  <a:lnTo>
                    <a:pt x="2935759" y="1920299"/>
                  </a:lnTo>
                  <a:lnTo>
                    <a:pt x="2963394" y="1881986"/>
                  </a:lnTo>
                  <a:lnTo>
                    <a:pt x="2969871" y="1871953"/>
                  </a:lnTo>
                  <a:lnTo>
                    <a:pt x="3021110" y="1873979"/>
                  </a:lnTo>
                  <a:lnTo>
                    <a:pt x="3070866" y="1869326"/>
                  </a:lnTo>
                  <a:lnTo>
                    <a:pt x="3118546" y="1858420"/>
                  </a:lnTo>
                  <a:lnTo>
                    <a:pt x="3163555" y="1841684"/>
                  </a:lnTo>
                  <a:lnTo>
                    <a:pt x="3205298" y="1819544"/>
                  </a:lnTo>
                  <a:lnTo>
                    <a:pt x="3243183" y="1792424"/>
                  </a:lnTo>
                  <a:lnTo>
                    <a:pt x="3276614" y="1760749"/>
                  </a:lnTo>
                  <a:lnTo>
                    <a:pt x="3304998" y="1724944"/>
                  </a:lnTo>
                  <a:lnTo>
                    <a:pt x="3327739" y="1685434"/>
                  </a:lnTo>
                  <a:lnTo>
                    <a:pt x="3344245" y="1642644"/>
                  </a:lnTo>
                  <a:lnTo>
                    <a:pt x="3353919" y="1596998"/>
                  </a:lnTo>
                  <a:lnTo>
                    <a:pt x="3356108" y="1551307"/>
                  </a:lnTo>
                  <a:lnTo>
                    <a:pt x="3351027" y="1506259"/>
                  </a:lnTo>
                  <a:lnTo>
                    <a:pt x="3338918" y="1462537"/>
                  </a:lnTo>
                  <a:lnTo>
                    <a:pt x="3320025" y="1420825"/>
                  </a:lnTo>
                  <a:lnTo>
                    <a:pt x="3294591" y="1381809"/>
                  </a:lnTo>
                  <a:lnTo>
                    <a:pt x="3262860" y="1346173"/>
                  </a:lnTo>
                  <a:lnTo>
                    <a:pt x="3304943" y="1319711"/>
                  </a:lnTo>
                  <a:lnTo>
                    <a:pt x="3341425" y="1288708"/>
                  </a:lnTo>
                  <a:lnTo>
                    <a:pt x="3372115" y="1253828"/>
                  </a:lnTo>
                  <a:lnTo>
                    <a:pt x="3396822" y="1215737"/>
                  </a:lnTo>
                  <a:lnTo>
                    <a:pt x="3415354" y="1175102"/>
                  </a:lnTo>
                  <a:lnTo>
                    <a:pt x="3427521" y="1132587"/>
                  </a:lnTo>
                  <a:lnTo>
                    <a:pt x="3433131" y="1088860"/>
                  </a:lnTo>
                  <a:lnTo>
                    <a:pt x="3431993" y="1044585"/>
                  </a:lnTo>
                  <a:lnTo>
                    <a:pt x="3423915" y="1000429"/>
                  </a:lnTo>
                  <a:lnTo>
                    <a:pt x="3408707" y="957057"/>
                  </a:lnTo>
                  <a:lnTo>
                    <a:pt x="3386177" y="915135"/>
                  </a:lnTo>
                  <a:lnTo>
                    <a:pt x="3355074" y="874408"/>
                  </a:lnTo>
                  <a:lnTo>
                    <a:pt x="3317818" y="839043"/>
                  </a:lnTo>
                  <a:lnTo>
                    <a:pt x="3275243" y="809534"/>
                  </a:lnTo>
                  <a:lnTo>
                    <a:pt x="3228180" y="786376"/>
                  </a:lnTo>
                  <a:lnTo>
                    <a:pt x="3177462" y="770061"/>
                  </a:lnTo>
                  <a:lnTo>
                    <a:pt x="3123922" y="761084"/>
                  </a:lnTo>
                  <a:lnTo>
                    <a:pt x="3121001" y="753845"/>
                  </a:lnTo>
                  <a:lnTo>
                    <a:pt x="3125545" y="707082"/>
                  </a:lnTo>
                  <a:lnTo>
                    <a:pt x="3125184" y="660987"/>
                  </a:lnTo>
                  <a:lnTo>
                    <a:pt x="3120112" y="615788"/>
                  </a:lnTo>
                  <a:lnTo>
                    <a:pt x="3110520" y="571715"/>
                  </a:lnTo>
                  <a:lnTo>
                    <a:pt x="3096601" y="528999"/>
                  </a:lnTo>
                  <a:lnTo>
                    <a:pt x="3078548" y="487868"/>
                  </a:lnTo>
                  <a:lnTo>
                    <a:pt x="3056554" y="448551"/>
                  </a:lnTo>
                  <a:lnTo>
                    <a:pt x="3030809" y="411280"/>
                  </a:lnTo>
                  <a:lnTo>
                    <a:pt x="3001508" y="376282"/>
                  </a:lnTo>
                  <a:lnTo>
                    <a:pt x="2968843" y="343788"/>
                  </a:lnTo>
                  <a:lnTo>
                    <a:pt x="2933006" y="314027"/>
                  </a:lnTo>
                  <a:lnTo>
                    <a:pt x="2894189" y="287229"/>
                  </a:lnTo>
                  <a:lnTo>
                    <a:pt x="2852585" y="263623"/>
                  </a:lnTo>
                  <a:lnTo>
                    <a:pt x="2808387" y="243439"/>
                  </a:lnTo>
                  <a:lnTo>
                    <a:pt x="2761787" y="226906"/>
                  </a:lnTo>
                  <a:lnTo>
                    <a:pt x="2712977" y="214254"/>
                  </a:lnTo>
                  <a:lnTo>
                    <a:pt x="2662150" y="205713"/>
                  </a:lnTo>
                  <a:lnTo>
                    <a:pt x="2611145" y="201683"/>
                  </a:lnTo>
                  <a:lnTo>
                    <a:pt x="2560241" y="202069"/>
                  </a:lnTo>
                  <a:lnTo>
                    <a:pt x="2509775" y="206809"/>
                  </a:lnTo>
                  <a:lnTo>
                    <a:pt x="2460082" y="215842"/>
                  </a:lnTo>
                  <a:lnTo>
                    <a:pt x="2411498" y="229104"/>
                  </a:lnTo>
                  <a:lnTo>
                    <a:pt x="2364357" y="246534"/>
                  </a:lnTo>
                  <a:lnTo>
                    <a:pt x="2318996" y="268070"/>
                  </a:lnTo>
                  <a:lnTo>
                    <a:pt x="2293312" y="229648"/>
                  </a:lnTo>
                  <a:lnTo>
                    <a:pt x="2263570" y="194906"/>
                  </a:lnTo>
                  <a:lnTo>
                    <a:pt x="2230201" y="163966"/>
                  </a:lnTo>
                  <a:lnTo>
                    <a:pt x="2193634" y="136945"/>
                  </a:lnTo>
                  <a:lnTo>
                    <a:pt x="2154300" y="113965"/>
                  </a:lnTo>
                  <a:lnTo>
                    <a:pt x="2112627" y="95144"/>
                  </a:lnTo>
                  <a:lnTo>
                    <a:pt x="2069045" y="80602"/>
                  </a:lnTo>
                  <a:lnTo>
                    <a:pt x="2023983" y="70459"/>
                  </a:lnTo>
                  <a:lnTo>
                    <a:pt x="1977872" y="64835"/>
                  </a:lnTo>
                  <a:lnTo>
                    <a:pt x="1931141" y="63850"/>
                  </a:lnTo>
                  <a:lnTo>
                    <a:pt x="1884219" y="67622"/>
                  </a:lnTo>
                  <a:lnTo>
                    <a:pt x="1837537" y="76272"/>
                  </a:lnTo>
                  <a:lnTo>
                    <a:pt x="1791523" y="89920"/>
                  </a:lnTo>
                  <a:lnTo>
                    <a:pt x="1746607" y="108685"/>
                  </a:lnTo>
                  <a:lnTo>
                    <a:pt x="1694728" y="138276"/>
                  </a:lnTo>
                  <a:lnTo>
                    <a:pt x="1648182" y="174344"/>
                  </a:lnTo>
                  <a:lnTo>
                    <a:pt x="1621953" y="134208"/>
                  </a:lnTo>
                  <a:lnTo>
                    <a:pt x="1590366" y="98876"/>
                  </a:lnTo>
                  <a:lnTo>
                    <a:pt x="1554138" y="68566"/>
                  </a:lnTo>
                  <a:lnTo>
                    <a:pt x="1513988" y="43497"/>
                  </a:lnTo>
                  <a:lnTo>
                    <a:pt x="1470636" y="23887"/>
                  </a:lnTo>
                  <a:lnTo>
                    <a:pt x="1424798" y="9955"/>
                  </a:lnTo>
                  <a:lnTo>
                    <a:pt x="1377195" y="1919"/>
                  </a:lnTo>
                  <a:lnTo>
                    <a:pt x="1328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46931" y="4140708"/>
              <a:ext cx="127253" cy="1272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86074" y="3745737"/>
              <a:ext cx="413384" cy="509270"/>
            </a:xfrm>
            <a:custGeom>
              <a:avLst/>
              <a:gdLst/>
              <a:ahLst/>
              <a:cxnLst/>
              <a:rect l="l" t="t" r="r" b="b"/>
              <a:pathLst>
                <a:path w="413385" h="509270">
                  <a:moveTo>
                    <a:pt x="413131" y="381508"/>
                  </a:moveTo>
                  <a:lnTo>
                    <a:pt x="403136" y="332016"/>
                  </a:lnTo>
                  <a:lnTo>
                    <a:pt x="375894" y="291617"/>
                  </a:lnTo>
                  <a:lnTo>
                    <a:pt x="358698" y="280035"/>
                  </a:lnTo>
                  <a:lnTo>
                    <a:pt x="362102" y="274675"/>
                  </a:lnTo>
                  <a:lnTo>
                    <a:pt x="376466" y="234518"/>
                  </a:lnTo>
                  <a:lnTo>
                    <a:pt x="381508" y="190754"/>
                  </a:lnTo>
                  <a:lnTo>
                    <a:pt x="376466" y="147040"/>
                  </a:lnTo>
                  <a:lnTo>
                    <a:pt x="362102" y="106895"/>
                  </a:lnTo>
                  <a:lnTo>
                    <a:pt x="339572" y="71475"/>
                  </a:lnTo>
                  <a:lnTo>
                    <a:pt x="310032" y="41935"/>
                  </a:lnTo>
                  <a:lnTo>
                    <a:pt x="274612" y="19405"/>
                  </a:lnTo>
                  <a:lnTo>
                    <a:pt x="234467" y="5041"/>
                  </a:lnTo>
                  <a:lnTo>
                    <a:pt x="190754" y="0"/>
                  </a:lnTo>
                  <a:lnTo>
                    <a:pt x="146989" y="5041"/>
                  </a:lnTo>
                  <a:lnTo>
                    <a:pt x="106832" y="19405"/>
                  </a:lnTo>
                  <a:lnTo>
                    <a:pt x="71412" y="41935"/>
                  </a:lnTo>
                  <a:lnTo>
                    <a:pt x="41884" y="71475"/>
                  </a:lnTo>
                  <a:lnTo>
                    <a:pt x="19367" y="106895"/>
                  </a:lnTo>
                  <a:lnTo>
                    <a:pt x="5029" y="147040"/>
                  </a:lnTo>
                  <a:lnTo>
                    <a:pt x="0" y="190754"/>
                  </a:lnTo>
                  <a:lnTo>
                    <a:pt x="5029" y="234518"/>
                  </a:lnTo>
                  <a:lnTo>
                    <a:pt x="19367" y="274675"/>
                  </a:lnTo>
                  <a:lnTo>
                    <a:pt x="41884" y="310095"/>
                  </a:lnTo>
                  <a:lnTo>
                    <a:pt x="71412" y="339623"/>
                  </a:lnTo>
                  <a:lnTo>
                    <a:pt x="106832" y="362140"/>
                  </a:lnTo>
                  <a:lnTo>
                    <a:pt x="146989" y="376478"/>
                  </a:lnTo>
                  <a:lnTo>
                    <a:pt x="159588" y="377939"/>
                  </a:lnTo>
                  <a:lnTo>
                    <a:pt x="158877" y="381508"/>
                  </a:lnTo>
                  <a:lnTo>
                    <a:pt x="168859" y="431025"/>
                  </a:lnTo>
                  <a:lnTo>
                    <a:pt x="196100" y="471474"/>
                  </a:lnTo>
                  <a:lnTo>
                    <a:pt x="236499" y="498767"/>
                  </a:lnTo>
                  <a:lnTo>
                    <a:pt x="286004" y="508762"/>
                  </a:lnTo>
                  <a:lnTo>
                    <a:pt x="335495" y="498767"/>
                  </a:lnTo>
                  <a:lnTo>
                    <a:pt x="375894" y="471474"/>
                  </a:lnTo>
                  <a:lnTo>
                    <a:pt x="403136" y="431025"/>
                  </a:lnTo>
                  <a:lnTo>
                    <a:pt x="413131" y="381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0056" y="1636675"/>
              <a:ext cx="3433445" cy="2290445"/>
            </a:xfrm>
            <a:custGeom>
              <a:avLst/>
              <a:gdLst/>
              <a:ahLst/>
              <a:cxnLst/>
              <a:rect l="l" t="t" r="r" b="b"/>
              <a:pathLst>
                <a:path w="3433445" h="2290445">
                  <a:moveTo>
                    <a:pt x="3121001" y="753845"/>
                  </a:moveTo>
                  <a:lnTo>
                    <a:pt x="3125545" y="707082"/>
                  </a:lnTo>
                  <a:lnTo>
                    <a:pt x="3125184" y="660987"/>
                  </a:lnTo>
                  <a:lnTo>
                    <a:pt x="3120112" y="615788"/>
                  </a:lnTo>
                  <a:lnTo>
                    <a:pt x="3110520" y="571715"/>
                  </a:lnTo>
                  <a:lnTo>
                    <a:pt x="3096601" y="528999"/>
                  </a:lnTo>
                  <a:lnTo>
                    <a:pt x="3078548" y="487868"/>
                  </a:lnTo>
                  <a:lnTo>
                    <a:pt x="3056554" y="448551"/>
                  </a:lnTo>
                  <a:lnTo>
                    <a:pt x="3030809" y="411280"/>
                  </a:lnTo>
                  <a:lnTo>
                    <a:pt x="3001508" y="376282"/>
                  </a:lnTo>
                  <a:lnTo>
                    <a:pt x="2968843" y="343788"/>
                  </a:lnTo>
                  <a:lnTo>
                    <a:pt x="2933006" y="314027"/>
                  </a:lnTo>
                  <a:lnTo>
                    <a:pt x="2894189" y="287229"/>
                  </a:lnTo>
                  <a:lnTo>
                    <a:pt x="2852585" y="263623"/>
                  </a:lnTo>
                  <a:lnTo>
                    <a:pt x="2808387" y="243439"/>
                  </a:lnTo>
                  <a:lnTo>
                    <a:pt x="2761787" y="226906"/>
                  </a:lnTo>
                  <a:lnTo>
                    <a:pt x="2712977" y="214254"/>
                  </a:lnTo>
                  <a:lnTo>
                    <a:pt x="2662150" y="205713"/>
                  </a:lnTo>
                  <a:lnTo>
                    <a:pt x="2611145" y="201683"/>
                  </a:lnTo>
                  <a:lnTo>
                    <a:pt x="2560241" y="202069"/>
                  </a:lnTo>
                  <a:lnTo>
                    <a:pt x="2509775" y="206809"/>
                  </a:lnTo>
                  <a:lnTo>
                    <a:pt x="2460082" y="215842"/>
                  </a:lnTo>
                  <a:lnTo>
                    <a:pt x="2411498" y="229104"/>
                  </a:lnTo>
                  <a:lnTo>
                    <a:pt x="2364357" y="246534"/>
                  </a:lnTo>
                  <a:lnTo>
                    <a:pt x="2318996" y="268070"/>
                  </a:lnTo>
                  <a:lnTo>
                    <a:pt x="2293312" y="229648"/>
                  </a:lnTo>
                  <a:lnTo>
                    <a:pt x="2263570" y="194906"/>
                  </a:lnTo>
                  <a:lnTo>
                    <a:pt x="2230201" y="163966"/>
                  </a:lnTo>
                  <a:lnTo>
                    <a:pt x="2193634" y="136945"/>
                  </a:lnTo>
                  <a:lnTo>
                    <a:pt x="2154300" y="113965"/>
                  </a:lnTo>
                  <a:lnTo>
                    <a:pt x="2112627" y="95144"/>
                  </a:lnTo>
                  <a:lnTo>
                    <a:pt x="2069045" y="80602"/>
                  </a:lnTo>
                  <a:lnTo>
                    <a:pt x="2023983" y="70459"/>
                  </a:lnTo>
                  <a:lnTo>
                    <a:pt x="1977872" y="64835"/>
                  </a:lnTo>
                  <a:lnTo>
                    <a:pt x="1931141" y="63850"/>
                  </a:lnTo>
                  <a:lnTo>
                    <a:pt x="1884219" y="67622"/>
                  </a:lnTo>
                  <a:lnTo>
                    <a:pt x="1837537" y="76272"/>
                  </a:lnTo>
                  <a:lnTo>
                    <a:pt x="1791523" y="89920"/>
                  </a:lnTo>
                  <a:lnTo>
                    <a:pt x="1746607" y="108685"/>
                  </a:lnTo>
                  <a:lnTo>
                    <a:pt x="1694728" y="138276"/>
                  </a:lnTo>
                  <a:lnTo>
                    <a:pt x="1648182" y="174344"/>
                  </a:lnTo>
                  <a:lnTo>
                    <a:pt x="1621953" y="134208"/>
                  </a:lnTo>
                  <a:lnTo>
                    <a:pt x="1590366" y="98876"/>
                  </a:lnTo>
                  <a:lnTo>
                    <a:pt x="1554138" y="68566"/>
                  </a:lnTo>
                  <a:lnTo>
                    <a:pt x="1513988" y="43497"/>
                  </a:lnTo>
                  <a:lnTo>
                    <a:pt x="1470636" y="23887"/>
                  </a:lnTo>
                  <a:lnTo>
                    <a:pt x="1424798" y="9955"/>
                  </a:lnTo>
                  <a:lnTo>
                    <a:pt x="1377195" y="1919"/>
                  </a:lnTo>
                  <a:lnTo>
                    <a:pt x="1328544" y="0"/>
                  </a:lnTo>
                  <a:lnTo>
                    <a:pt x="1279564" y="4414"/>
                  </a:lnTo>
                  <a:lnTo>
                    <a:pt x="1230973" y="15381"/>
                  </a:lnTo>
                  <a:lnTo>
                    <a:pt x="1183489" y="33120"/>
                  </a:lnTo>
                  <a:lnTo>
                    <a:pt x="1149132" y="50987"/>
                  </a:lnTo>
                  <a:lnTo>
                    <a:pt x="1117322" y="72236"/>
                  </a:lnTo>
                  <a:lnTo>
                    <a:pt x="1062585" y="123925"/>
                  </a:lnTo>
                  <a:lnTo>
                    <a:pt x="1029027" y="92254"/>
                  </a:lnTo>
                  <a:lnTo>
                    <a:pt x="992231" y="65202"/>
                  </a:lnTo>
                  <a:lnTo>
                    <a:pt x="952705" y="42807"/>
                  </a:lnTo>
                  <a:lnTo>
                    <a:pt x="910960" y="25106"/>
                  </a:lnTo>
                  <a:lnTo>
                    <a:pt x="867502" y="12137"/>
                  </a:lnTo>
                  <a:lnTo>
                    <a:pt x="822842" y="3938"/>
                  </a:lnTo>
                  <a:lnTo>
                    <a:pt x="777487" y="548"/>
                  </a:lnTo>
                  <a:lnTo>
                    <a:pt x="731947" y="2003"/>
                  </a:lnTo>
                  <a:lnTo>
                    <a:pt x="686731" y="8341"/>
                  </a:lnTo>
                  <a:lnTo>
                    <a:pt x="642348" y="19600"/>
                  </a:lnTo>
                  <a:lnTo>
                    <a:pt x="599305" y="35819"/>
                  </a:lnTo>
                  <a:lnTo>
                    <a:pt x="558113" y="57035"/>
                  </a:lnTo>
                  <a:lnTo>
                    <a:pt x="519279" y="83285"/>
                  </a:lnTo>
                  <a:lnTo>
                    <a:pt x="481028" y="117048"/>
                  </a:lnTo>
                  <a:lnTo>
                    <a:pt x="448513" y="154992"/>
                  </a:lnTo>
                  <a:lnTo>
                    <a:pt x="422106" y="196515"/>
                  </a:lnTo>
                  <a:lnTo>
                    <a:pt x="402179" y="241013"/>
                  </a:lnTo>
                  <a:lnTo>
                    <a:pt x="389104" y="287882"/>
                  </a:lnTo>
                  <a:lnTo>
                    <a:pt x="342224" y="302208"/>
                  </a:lnTo>
                  <a:lnTo>
                    <a:pt x="298398" y="320946"/>
                  </a:lnTo>
                  <a:lnTo>
                    <a:pt x="257848" y="343742"/>
                  </a:lnTo>
                  <a:lnTo>
                    <a:pt x="220798" y="370242"/>
                  </a:lnTo>
                  <a:lnTo>
                    <a:pt x="187472" y="400093"/>
                  </a:lnTo>
                  <a:lnTo>
                    <a:pt x="158092" y="432940"/>
                  </a:lnTo>
                  <a:lnTo>
                    <a:pt x="132882" y="468428"/>
                  </a:lnTo>
                  <a:lnTo>
                    <a:pt x="112065" y="506205"/>
                  </a:lnTo>
                  <a:lnTo>
                    <a:pt x="95865" y="545915"/>
                  </a:lnTo>
                  <a:lnTo>
                    <a:pt x="84504" y="587206"/>
                  </a:lnTo>
                  <a:lnTo>
                    <a:pt x="78207" y="629722"/>
                  </a:lnTo>
                  <a:lnTo>
                    <a:pt x="77195" y="673110"/>
                  </a:lnTo>
                  <a:lnTo>
                    <a:pt x="81693" y="717015"/>
                  </a:lnTo>
                  <a:lnTo>
                    <a:pt x="91924" y="761084"/>
                  </a:lnTo>
                  <a:lnTo>
                    <a:pt x="105783" y="799232"/>
                  </a:lnTo>
                  <a:lnTo>
                    <a:pt x="111355" y="811630"/>
                  </a:lnTo>
                  <a:lnTo>
                    <a:pt x="81750" y="850308"/>
                  </a:lnTo>
                  <a:lnTo>
                    <a:pt x="56780" y="890624"/>
                  </a:lnTo>
                  <a:lnTo>
                    <a:pt x="36403" y="932291"/>
                  </a:lnTo>
                  <a:lnTo>
                    <a:pt x="20578" y="975021"/>
                  </a:lnTo>
                  <a:lnTo>
                    <a:pt x="9264" y="1018528"/>
                  </a:lnTo>
                  <a:lnTo>
                    <a:pt x="2418" y="1062524"/>
                  </a:lnTo>
                  <a:lnTo>
                    <a:pt x="0" y="1106722"/>
                  </a:lnTo>
                  <a:lnTo>
                    <a:pt x="1967" y="1150835"/>
                  </a:lnTo>
                  <a:lnTo>
                    <a:pt x="8278" y="1194577"/>
                  </a:lnTo>
                  <a:lnTo>
                    <a:pt x="18891" y="1237659"/>
                  </a:lnTo>
                  <a:lnTo>
                    <a:pt x="33766" y="1279795"/>
                  </a:lnTo>
                  <a:lnTo>
                    <a:pt x="52859" y="1320698"/>
                  </a:lnTo>
                  <a:lnTo>
                    <a:pt x="76131" y="1360081"/>
                  </a:lnTo>
                  <a:lnTo>
                    <a:pt x="103538" y="1397657"/>
                  </a:lnTo>
                  <a:lnTo>
                    <a:pt x="135040" y="1433138"/>
                  </a:lnTo>
                  <a:lnTo>
                    <a:pt x="170595" y="1466237"/>
                  </a:lnTo>
                  <a:lnTo>
                    <a:pt x="210161" y="1496668"/>
                  </a:lnTo>
                  <a:lnTo>
                    <a:pt x="255723" y="1525186"/>
                  </a:lnTo>
                  <a:lnTo>
                    <a:pt x="304052" y="1549217"/>
                  </a:lnTo>
                  <a:lnTo>
                    <a:pt x="354746" y="1568604"/>
                  </a:lnTo>
                  <a:lnTo>
                    <a:pt x="407404" y="1583186"/>
                  </a:lnTo>
                  <a:lnTo>
                    <a:pt x="461621" y="1592807"/>
                  </a:lnTo>
                  <a:lnTo>
                    <a:pt x="464717" y="1638214"/>
                  </a:lnTo>
                  <a:lnTo>
                    <a:pt x="473003" y="1682166"/>
                  </a:lnTo>
                  <a:lnTo>
                    <a:pt x="486197" y="1724411"/>
                  </a:lnTo>
                  <a:lnTo>
                    <a:pt x="504017" y="1764697"/>
                  </a:lnTo>
                  <a:lnTo>
                    <a:pt x="526180" y="1802771"/>
                  </a:lnTo>
                  <a:lnTo>
                    <a:pt x="552403" y="1838380"/>
                  </a:lnTo>
                  <a:lnTo>
                    <a:pt x="582404" y="1871273"/>
                  </a:lnTo>
                  <a:lnTo>
                    <a:pt x="615902" y="1901196"/>
                  </a:lnTo>
                  <a:lnTo>
                    <a:pt x="652612" y="1927898"/>
                  </a:lnTo>
                  <a:lnTo>
                    <a:pt x="692253" y="1951126"/>
                  </a:lnTo>
                  <a:lnTo>
                    <a:pt x="734543" y="1970627"/>
                  </a:lnTo>
                  <a:lnTo>
                    <a:pt x="779199" y="1986149"/>
                  </a:lnTo>
                  <a:lnTo>
                    <a:pt x="825938" y="1997440"/>
                  </a:lnTo>
                  <a:lnTo>
                    <a:pt x="874478" y="2004248"/>
                  </a:lnTo>
                  <a:lnTo>
                    <a:pt x="924536" y="2006319"/>
                  </a:lnTo>
                  <a:lnTo>
                    <a:pt x="975073" y="2003411"/>
                  </a:lnTo>
                  <a:lnTo>
                    <a:pt x="1024732" y="1995523"/>
                  </a:lnTo>
                  <a:lnTo>
                    <a:pt x="1073062" y="1982764"/>
                  </a:lnTo>
                  <a:lnTo>
                    <a:pt x="1119612" y="1965244"/>
                  </a:lnTo>
                  <a:lnTo>
                    <a:pt x="1163931" y="1943073"/>
                  </a:lnTo>
                  <a:lnTo>
                    <a:pt x="1180176" y="1985045"/>
                  </a:lnTo>
                  <a:lnTo>
                    <a:pt x="1200136" y="2024821"/>
                  </a:lnTo>
                  <a:lnTo>
                    <a:pt x="1223576" y="2062286"/>
                  </a:lnTo>
                  <a:lnTo>
                    <a:pt x="1250258" y="2097325"/>
                  </a:lnTo>
                  <a:lnTo>
                    <a:pt x="1279948" y="2129825"/>
                  </a:lnTo>
                  <a:lnTo>
                    <a:pt x="1312409" y="2159669"/>
                  </a:lnTo>
                  <a:lnTo>
                    <a:pt x="1347405" y="2186744"/>
                  </a:lnTo>
                  <a:lnTo>
                    <a:pt x="1384700" y="2210934"/>
                  </a:lnTo>
                  <a:lnTo>
                    <a:pt x="1424059" y="2232125"/>
                  </a:lnTo>
                  <a:lnTo>
                    <a:pt x="1465245" y="2250202"/>
                  </a:lnTo>
                  <a:lnTo>
                    <a:pt x="1508023" y="2265051"/>
                  </a:lnTo>
                  <a:lnTo>
                    <a:pt x="1552156" y="2276556"/>
                  </a:lnTo>
                  <a:lnTo>
                    <a:pt x="1597409" y="2284603"/>
                  </a:lnTo>
                  <a:lnTo>
                    <a:pt x="1643545" y="2289078"/>
                  </a:lnTo>
                  <a:lnTo>
                    <a:pt x="1690329" y="2289865"/>
                  </a:lnTo>
                  <a:lnTo>
                    <a:pt x="1737524" y="2286850"/>
                  </a:lnTo>
                  <a:lnTo>
                    <a:pt x="1784895" y="2279918"/>
                  </a:lnTo>
                  <a:lnTo>
                    <a:pt x="1832205" y="2268955"/>
                  </a:lnTo>
                  <a:lnTo>
                    <a:pt x="1882058" y="2252715"/>
                  </a:lnTo>
                  <a:lnTo>
                    <a:pt x="1929628" y="2232216"/>
                  </a:lnTo>
                  <a:lnTo>
                    <a:pt x="1974611" y="2207663"/>
                  </a:lnTo>
                  <a:lnTo>
                    <a:pt x="2016698" y="2179260"/>
                  </a:lnTo>
                  <a:lnTo>
                    <a:pt x="2055585" y="2147211"/>
                  </a:lnTo>
                  <a:lnTo>
                    <a:pt x="2090963" y="2111721"/>
                  </a:lnTo>
                  <a:lnTo>
                    <a:pt x="2122527" y="2072994"/>
                  </a:lnTo>
                  <a:lnTo>
                    <a:pt x="2166649" y="2095018"/>
                  </a:lnTo>
                  <a:lnTo>
                    <a:pt x="2211850" y="2113423"/>
                  </a:lnTo>
                  <a:lnTo>
                    <a:pt x="2257914" y="2128257"/>
                  </a:lnTo>
                  <a:lnTo>
                    <a:pt x="2304624" y="2139570"/>
                  </a:lnTo>
                  <a:lnTo>
                    <a:pt x="2351764" y="2147412"/>
                  </a:lnTo>
                  <a:lnTo>
                    <a:pt x="2399119" y="2151831"/>
                  </a:lnTo>
                  <a:lnTo>
                    <a:pt x="2446470" y="2152877"/>
                  </a:lnTo>
                  <a:lnTo>
                    <a:pt x="2493603" y="2150600"/>
                  </a:lnTo>
                  <a:lnTo>
                    <a:pt x="2540301" y="2145048"/>
                  </a:lnTo>
                  <a:lnTo>
                    <a:pt x="2586347" y="2136272"/>
                  </a:lnTo>
                  <a:lnTo>
                    <a:pt x="2631526" y="2124319"/>
                  </a:lnTo>
                  <a:lnTo>
                    <a:pt x="2675621" y="2109241"/>
                  </a:lnTo>
                  <a:lnTo>
                    <a:pt x="2718415" y="2091085"/>
                  </a:lnTo>
                  <a:lnTo>
                    <a:pt x="2759692" y="2069902"/>
                  </a:lnTo>
                  <a:lnTo>
                    <a:pt x="2799237" y="2045740"/>
                  </a:lnTo>
                  <a:lnTo>
                    <a:pt x="2836832" y="2018650"/>
                  </a:lnTo>
                  <a:lnTo>
                    <a:pt x="2872262" y="1988680"/>
                  </a:lnTo>
                  <a:lnTo>
                    <a:pt x="2905310" y="1955880"/>
                  </a:lnTo>
                  <a:lnTo>
                    <a:pt x="2935759" y="1920299"/>
                  </a:lnTo>
                  <a:lnTo>
                    <a:pt x="2963394" y="1881986"/>
                  </a:lnTo>
                  <a:lnTo>
                    <a:pt x="2967712" y="1875255"/>
                  </a:lnTo>
                  <a:lnTo>
                    <a:pt x="2969871" y="1871953"/>
                  </a:lnTo>
                  <a:lnTo>
                    <a:pt x="3021110" y="1873979"/>
                  </a:lnTo>
                  <a:lnTo>
                    <a:pt x="3070866" y="1869326"/>
                  </a:lnTo>
                  <a:lnTo>
                    <a:pt x="3118546" y="1858420"/>
                  </a:lnTo>
                  <a:lnTo>
                    <a:pt x="3163555" y="1841684"/>
                  </a:lnTo>
                  <a:lnTo>
                    <a:pt x="3205298" y="1819544"/>
                  </a:lnTo>
                  <a:lnTo>
                    <a:pt x="3243183" y="1792424"/>
                  </a:lnTo>
                  <a:lnTo>
                    <a:pt x="3276614" y="1760749"/>
                  </a:lnTo>
                  <a:lnTo>
                    <a:pt x="3304998" y="1724944"/>
                  </a:lnTo>
                  <a:lnTo>
                    <a:pt x="3327739" y="1685434"/>
                  </a:lnTo>
                  <a:lnTo>
                    <a:pt x="3344245" y="1642644"/>
                  </a:lnTo>
                  <a:lnTo>
                    <a:pt x="3353919" y="1596998"/>
                  </a:lnTo>
                  <a:lnTo>
                    <a:pt x="3356108" y="1551307"/>
                  </a:lnTo>
                  <a:lnTo>
                    <a:pt x="3351027" y="1506259"/>
                  </a:lnTo>
                  <a:lnTo>
                    <a:pt x="3338918" y="1462537"/>
                  </a:lnTo>
                  <a:lnTo>
                    <a:pt x="3320025" y="1420825"/>
                  </a:lnTo>
                  <a:lnTo>
                    <a:pt x="3294591" y="1381809"/>
                  </a:lnTo>
                  <a:lnTo>
                    <a:pt x="3262860" y="1346173"/>
                  </a:lnTo>
                  <a:lnTo>
                    <a:pt x="3304943" y="1319711"/>
                  </a:lnTo>
                  <a:lnTo>
                    <a:pt x="3341425" y="1288708"/>
                  </a:lnTo>
                  <a:lnTo>
                    <a:pt x="3372115" y="1253828"/>
                  </a:lnTo>
                  <a:lnTo>
                    <a:pt x="3396822" y="1215737"/>
                  </a:lnTo>
                  <a:lnTo>
                    <a:pt x="3415354" y="1175102"/>
                  </a:lnTo>
                  <a:lnTo>
                    <a:pt x="3427521" y="1132587"/>
                  </a:lnTo>
                  <a:lnTo>
                    <a:pt x="3433131" y="1088860"/>
                  </a:lnTo>
                  <a:lnTo>
                    <a:pt x="3431993" y="1044585"/>
                  </a:lnTo>
                  <a:lnTo>
                    <a:pt x="3423915" y="1000429"/>
                  </a:lnTo>
                  <a:lnTo>
                    <a:pt x="3408707" y="957057"/>
                  </a:lnTo>
                  <a:lnTo>
                    <a:pt x="3386177" y="915135"/>
                  </a:lnTo>
                  <a:lnTo>
                    <a:pt x="3355074" y="874408"/>
                  </a:lnTo>
                  <a:lnTo>
                    <a:pt x="3317818" y="839043"/>
                  </a:lnTo>
                  <a:lnTo>
                    <a:pt x="3275243" y="809534"/>
                  </a:lnTo>
                  <a:lnTo>
                    <a:pt x="3228180" y="786376"/>
                  </a:lnTo>
                  <a:lnTo>
                    <a:pt x="3177462" y="770061"/>
                  </a:lnTo>
                  <a:lnTo>
                    <a:pt x="3123922" y="761084"/>
                  </a:lnTo>
                  <a:lnTo>
                    <a:pt x="3121001" y="753845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40836" y="4134611"/>
              <a:ext cx="139446" cy="1394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2935" y="1753108"/>
              <a:ext cx="3146425" cy="2501900"/>
            </a:xfrm>
            <a:custGeom>
              <a:avLst/>
              <a:gdLst/>
              <a:ahLst/>
              <a:cxnLst/>
              <a:rect l="l" t="t" r="r" b="b"/>
              <a:pathLst>
                <a:path w="3146425" h="2501900">
                  <a:moveTo>
                    <a:pt x="2152015" y="2374137"/>
                  </a:moveTo>
                  <a:lnTo>
                    <a:pt x="2162002" y="2423650"/>
                  </a:lnTo>
                  <a:lnTo>
                    <a:pt x="2189241" y="2464101"/>
                  </a:lnTo>
                  <a:lnTo>
                    <a:pt x="2229649" y="2491384"/>
                  </a:lnTo>
                  <a:lnTo>
                    <a:pt x="2279141" y="2501391"/>
                  </a:lnTo>
                  <a:lnTo>
                    <a:pt x="2328634" y="2491384"/>
                  </a:lnTo>
                  <a:lnTo>
                    <a:pt x="2369042" y="2464101"/>
                  </a:lnTo>
                  <a:lnTo>
                    <a:pt x="2396281" y="2423650"/>
                  </a:lnTo>
                  <a:lnTo>
                    <a:pt x="2406268" y="2374137"/>
                  </a:lnTo>
                  <a:lnTo>
                    <a:pt x="2396281" y="2324645"/>
                  </a:lnTo>
                  <a:lnTo>
                    <a:pt x="2369042" y="2284237"/>
                  </a:lnTo>
                  <a:lnTo>
                    <a:pt x="2328634" y="2256998"/>
                  </a:lnTo>
                  <a:lnTo>
                    <a:pt x="2279141" y="2247010"/>
                  </a:lnTo>
                  <a:lnTo>
                    <a:pt x="2229649" y="2256998"/>
                  </a:lnTo>
                  <a:lnTo>
                    <a:pt x="2189241" y="2284237"/>
                  </a:lnTo>
                  <a:lnTo>
                    <a:pt x="2162002" y="2324645"/>
                  </a:lnTo>
                  <a:lnTo>
                    <a:pt x="2152015" y="2374137"/>
                  </a:lnTo>
                  <a:close/>
                </a:path>
                <a:path w="3146425" h="2501900">
                  <a:moveTo>
                    <a:pt x="1993138" y="2183384"/>
                  </a:moveTo>
                  <a:lnTo>
                    <a:pt x="1998172" y="2227140"/>
                  </a:lnTo>
                  <a:lnTo>
                    <a:pt x="2012516" y="2267298"/>
                  </a:lnTo>
                  <a:lnTo>
                    <a:pt x="2035025" y="2302715"/>
                  </a:lnTo>
                  <a:lnTo>
                    <a:pt x="2064560" y="2332250"/>
                  </a:lnTo>
                  <a:lnTo>
                    <a:pt x="2099977" y="2354759"/>
                  </a:lnTo>
                  <a:lnTo>
                    <a:pt x="2140135" y="2369103"/>
                  </a:lnTo>
                  <a:lnTo>
                    <a:pt x="2183891" y="2374137"/>
                  </a:lnTo>
                  <a:lnTo>
                    <a:pt x="2227608" y="2369103"/>
                  </a:lnTo>
                  <a:lnTo>
                    <a:pt x="2267751" y="2354759"/>
                  </a:lnTo>
                  <a:lnTo>
                    <a:pt x="2303170" y="2332250"/>
                  </a:lnTo>
                  <a:lnTo>
                    <a:pt x="2332718" y="2302715"/>
                  </a:lnTo>
                  <a:lnTo>
                    <a:pt x="2355245" y="2267298"/>
                  </a:lnTo>
                  <a:lnTo>
                    <a:pt x="2369604" y="2227140"/>
                  </a:lnTo>
                  <a:lnTo>
                    <a:pt x="2374646" y="2183384"/>
                  </a:lnTo>
                  <a:lnTo>
                    <a:pt x="2369604" y="2139667"/>
                  </a:lnTo>
                  <a:lnTo>
                    <a:pt x="2355245" y="2099524"/>
                  </a:lnTo>
                  <a:lnTo>
                    <a:pt x="2332718" y="2064105"/>
                  </a:lnTo>
                  <a:lnTo>
                    <a:pt x="2303170" y="2034557"/>
                  </a:lnTo>
                  <a:lnTo>
                    <a:pt x="2267751" y="2012030"/>
                  </a:lnTo>
                  <a:lnTo>
                    <a:pt x="2227608" y="1997671"/>
                  </a:lnTo>
                  <a:lnTo>
                    <a:pt x="2183891" y="1992629"/>
                  </a:lnTo>
                  <a:lnTo>
                    <a:pt x="2140135" y="1997671"/>
                  </a:lnTo>
                  <a:lnTo>
                    <a:pt x="2099977" y="2012030"/>
                  </a:lnTo>
                  <a:lnTo>
                    <a:pt x="2064560" y="2034557"/>
                  </a:lnTo>
                  <a:lnTo>
                    <a:pt x="2035025" y="2064105"/>
                  </a:lnTo>
                  <a:lnTo>
                    <a:pt x="2012516" y="2099524"/>
                  </a:lnTo>
                  <a:lnTo>
                    <a:pt x="1998172" y="2139667"/>
                  </a:lnTo>
                  <a:lnTo>
                    <a:pt x="1993138" y="2183384"/>
                  </a:lnTo>
                  <a:close/>
                </a:path>
                <a:path w="3146425" h="2501900">
                  <a:moveTo>
                    <a:pt x="2945256" y="1263141"/>
                  </a:moveTo>
                  <a:lnTo>
                    <a:pt x="2997707" y="1263195"/>
                  </a:lnTo>
                  <a:lnTo>
                    <a:pt x="3049301" y="1256045"/>
                  </a:lnTo>
                  <a:lnTo>
                    <a:pt x="3099133" y="1241871"/>
                  </a:lnTo>
                  <a:lnTo>
                    <a:pt x="3146298" y="1220851"/>
                  </a:lnTo>
                </a:path>
                <a:path w="3146425" h="2501900">
                  <a:moveTo>
                    <a:pt x="2767838" y="1725294"/>
                  </a:moveTo>
                  <a:lnTo>
                    <a:pt x="2789233" y="1732289"/>
                  </a:lnTo>
                  <a:lnTo>
                    <a:pt x="2811081" y="1738010"/>
                  </a:lnTo>
                  <a:lnTo>
                    <a:pt x="2833310" y="1742422"/>
                  </a:lnTo>
                  <a:lnTo>
                    <a:pt x="2855849" y="1745488"/>
                  </a:lnTo>
                </a:path>
                <a:path w="3146425" h="2501900">
                  <a:moveTo>
                    <a:pt x="2009775" y="1947290"/>
                  </a:moveTo>
                  <a:lnTo>
                    <a:pt x="2025034" y="1925222"/>
                  </a:lnTo>
                  <a:lnTo>
                    <a:pt x="2038985" y="1902475"/>
                  </a:lnTo>
                  <a:lnTo>
                    <a:pt x="2051601" y="1879086"/>
                  </a:lnTo>
                  <a:lnTo>
                    <a:pt x="2062861" y="1855089"/>
                  </a:lnTo>
                </a:path>
                <a:path w="3146425" h="2501900">
                  <a:moveTo>
                    <a:pt x="1029588" y="1717420"/>
                  </a:moveTo>
                  <a:lnTo>
                    <a:pt x="1032706" y="1743057"/>
                  </a:lnTo>
                  <a:lnTo>
                    <a:pt x="1037288" y="1768490"/>
                  </a:lnTo>
                  <a:lnTo>
                    <a:pt x="1043322" y="1793662"/>
                  </a:lnTo>
                  <a:lnTo>
                    <a:pt x="1050797" y="1818513"/>
                  </a:lnTo>
                </a:path>
                <a:path w="3146425" h="2501900">
                  <a:moveTo>
                    <a:pt x="608711" y="1092327"/>
                  </a:moveTo>
                  <a:lnTo>
                    <a:pt x="562809" y="1115672"/>
                  </a:lnTo>
                  <a:lnTo>
                    <a:pt x="520680" y="1143241"/>
                  </a:lnTo>
                  <a:lnTo>
                    <a:pt x="482584" y="1174656"/>
                  </a:lnTo>
                  <a:lnTo>
                    <a:pt x="448780" y="1209536"/>
                  </a:lnTo>
                  <a:lnTo>
                    <a:pt x="419528" y="1247505"/>
                  </a:lnTo>
                  <a:lnTo>
                    <a:pt x="395088" y="1288182"/>
                  </a:lnTo>
                  <a:lnTo>
                    <a:pt x="375720" y="1331189"/>
                  </a:lnTo>
                  <a:lnTo>
                    <a:pt x="361684" y="1376148"/>
                  </a:lnTo>
                  <a:lnTo>
                    <a:pt x="353240" y="1422680"/>
                  </a:lnTo>
                  <a:lnTo>
                    <a:pt x="350646" y="1470405"/>
                  </a:lnTo>
                </a:path>
                <a:path w="3146425" h="2501900">
                  <a:moveTo>
                    <a:pt x="0" y="689609"/>
                  </a:moveTo>
                  <a:lnTo>
                    <a:pt x="21834" y="729436"/>
                  </a:lnTo>
                  <a:lnTo>
                    <a:pt x="48466" y="766571"/>
                  </a:lnTo>
                  <a:lnTo>
                    <a:pt x="79599" y="800659"/>
                  </a:lnTo>
                  <a:lnTo>
                    <a:pt x="114934" y="831341"/>
                  </a:lnTo>
                </a:path>
                <a:path w="3146425" h="2501900">
                  <a:moveTo>
                    <a:pt x="275716" y="163575"/>
                  </a:moveTo>
                  <a:lnTo>
                    <a:pt x="272909" y="180195"/>
                  </a:lnTo>
                  <a:lnTo>
                    <a:pt x="270970" y="196897"/>
                  </a:lnTo>
                  <a:lnTo>
                    <a:pt x="269912" y="213671"/>
                  </a:lnTo>
                  <a:lnTo>
                    <a:pt x="269747" y="230504"/>
                  </a:lnTo>
                </a:path>
                <a:path w="3146425" h="2501900">
                  <a:moveTo>
                    <a:pt x="1009650" y="85470"/>
                  </a:moveTo>
                  <a:lnTo>
                    <a:pt x="997515" y="62722"/>
                  </a:lnTo>
                  <a:lnTo>
                    <a:pt x="983630" y="40830"/>
                  </a:lnTo>
                  <a:lnTo>
                    <a:pt x="968055" y="19891"/>
                  </a:lnTo>
                  <a:lnTo>
                    <a:pt x="950849" y="0"/>
                  </a:lnTo>
                </a:path>
                <a:path w="3146425" h="2501900">
                  <a:moveTo>
                    <a:pt x="1560321" y="126111"/>
                  </a:moveTo>
                  <a:lnTo>
                    <a:pt x="1555089" y="107118"/>
                  </a:lnTo>
                  <a:lnTo>
                    <a:pt x="1548558" y="88471"/>
                  </a:lnTo>
                  <a:lnTo>
                    <a:pt x="1540765" y="70229"/>
                  </a:lnTo>
                  <a:lnTo>
                    <a:pt x="1531746" y="52450"/>
                  </a:lnTo>
                </a:path>
                <a:path w="3146425" h="2501900">
                  <a:moveTo>
                    <a:pt x="2206498" y="151129"/>
                  </a:moveTo>
                  <a:lnTo>
                    <a:pt x="2178937" y="166838"/>
                  </a:lnTo>
                  <a:lnTo>
                    <a:pt x="2152507" y="184022"/>
                  </a:lnTo>
                  <a:lnTo>
                    <a:pt x="2127291" y="202636"/>
                  </a:lnTo>
                  <a:lnTo>
                    <a:pt x="2103374" y="222630"/>
                  </a:lnTo>
                </a:path>
                <a:path w="3146425" h="2501900">
                  <a:moveTo>
                    <a:pt x="2990215" y="712724"/>
                  </a:moveTo>
                  <a:lnTo>
                    <a:pt x="2995906" y="694154"/>
                  </a:lnTo>
                  <a:lnTo>
                    <a:pt x="3000787" y="675417"/>
                  </a:lnTo>
                  <a:lnTo>
                    <a:pt x="3004859" y="656538"/>
                  </a:lnTo>
                  <a:lnTo>
                    <a:pt x="3008122" y="637539"/>
                  </a:lnTo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07183" y="2007870"/>
            <a:ext cx="202247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I </a:t>
            </a:r>
            <a:r>
              <a:rPr sz="1800" spc="-10" dirty="0">
                <a:latin typeface="Carlito"/>
                <a:cs typeface="Carlito"/>
              </a:rPr>
              <a:t>have </a:t>
            </a:r>
            <a:r>
              <a:rPr sz="1800" dirty="0">
                <a:latin typeface="Carlito"/>
                <a:cs typeface="Carlito"/>
              </a:rPr>
              <a:t>a lot </a:t>
            </a:r>
            <a:r>
              <a:rPr sz="1800" spc="-5" dirty="0">
                <a:latin typeface="Carlito"/>
                <a:cs typeface="Carlito"/>
              </a:rPr>
              <a:t>of files </a:t>
            </a:r>
            <a:r>
              <a:rPr sz="1800" spc="-10" dirty="0">
                <a:latin typeface="Carlito"/>
                <a:cs typeface="Carlito"/>
              </a:rPr>
              <a:t>to  </a:t>
            </a:r>
            <a:r>
              <a:rPr sz="1800" spc="-15" dirty="0">
                <a:latin typeface="Carlito"/>
                <a:cs typeface="Carlito"/>
              </a:rPr>
              <a:t>store </a:t>
            </a:r>
            <a:r>
              <a:rPr sz="1800" spc="-5" dirty="0">
                <a:latin typeface="Carlito"/>
                <a:cs typeface="Carlito"/>
              </a:rPr>
              <a:t>which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10" dirty="0">
                <a:latin typeface="Carlito"/>
                <a:cs typeface="Carlito"/>
              </a:rPr>
              <a:t>work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on  but </a:t>
            </a:r>
            <a:r>
              <a:rPr sz="1800" spc="-10" dirty="0">
                <a:latin typeface="Carlito"/>
                <a:cs typeface="Carlito"/>
              </a:rPr>
              <a:t>there </a:t>
            </a:r>
            <a:r>
              <a:rPr sz="1800" dirty="0">
                <a:latin typeface="Carlito"/>
                <a:cs typeface="Carlito"/>
              </a:rPr>
              <a:t>is </a:t>
            </a:r>
            <a:r>
              <a:rPr sz="1800" spc="-5" dirty="0">
                <a:latin typeface="Carlito"/>
                <a:cs typeface="Carlito"/>
              </a:rPr>
              <a:t>not  enough </a:t>
            </a:r>
            <a:r>
              <a:rPr sz="1800" dirty="0">
                <a:latin typeface="Carlito"/>
                <a:cs typeface="Carlito"/>
              </a:rPr>
              <a:t>space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spc="-20" dirty="0">
                <a:latin typeface="Carlito"/>
                <a:cs typeface="Carlito"/>
              </a:rPr>
              <a:t>my  </a:t>
            </a:r>
            <a:r>
              <a:rPr sz="1800" spc="-10" dirty="0">
                <a:latin typeface="Carlito"/>
                <a:cs typeface="Carlito"/>
              </a:rPr>
              <a:t>laptop.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90727" y="1633089"/>
            <a:ext cx="3446145" cy="2013585"/>
            <a:chOff x="6690727" y="1633089"/>
            <a:chExt cx="3446145" cy="2013585"/>
          </a:xfrm>
        </p:grpSpPr>
        <p:sp>
          <p:nvSpPr>
            <p:cNvPr id="13" name="object 13"/>
            <p:cNvSpPr/>
            <p:nvPr/>
          </p:nvSpPr>
          <p:spPr>
            <a:xfrm>
              <a:off x="6697077" y="1639439"/>
              <a:ext cx="3433445" cy="1741805"/>
            </a:xfrm>
            <a:custGeom>
              <a:avLst/>
              <a:gdLst/>
              <a:ahLst/>
              <a:cxnLst/>
              <a:rect l="l" t="t" r="r" b="b"/>
              <a:pathLst>
                <a:path w="3433445" h="1741804">
                  <a:moveTo>
                    <a:pt x="2104510" y="0"/>
                  </a:moveTo>
                  <a:lnTo>
                    <a:pt x="2055859" y="1469"/>
                  </a:lnTo>
                  <a:lnTo>
                    <a:pt x="2008255" y="7587"/>
                  </a:lnTo>
                  <a:lnTo>
                    <a:pt x="1962418" y="18188"/>
                  </a:lnTo>
                  <a:lnTo>
                    <a:pt x="1919065" y="33104"/>
                  </a:lnTo>
                  <a:lnTo>
                    <a:pt x="1878916" y="52169"/>
                  </a:lnTo>
                  <a:lnTo>
                    <a:pt x="1842688" y="75216"/>
                  </a:lnTo>
                  <a:lnTo>
                    <a:pt x="1811100" y="102079"/>
                  </a:lnTo>
                  <a:lnTo>
                    <a:pt x="1784871" y="132591"/>
                  </a:lnTo>
                  <a:lnTo>
                    <a:pt x="1762313" y="118292"/>
                  </a:lnTo>
                  <a:lnTo>
                    <a:pt x="1713005" y="93265"/>
                  </a:lnTo>
                  <a:lnTo>
                    <a:pt x="1638025" y="67473"/>
                  </a:lnTo>
                  <a:lnTo>
                    <a:pt x="1588368" y="56770"/>
                  </a:lnTo>
                  <a:lnTo>
                    <a:pt x="1538012" y="50456"/>
                  </a:lnTo>
                  <a:lnTo>
                    <a:pt x="1487494" y="48420"/>
                  </a:lnTo>
                  <a:lnTo>
                    <a:pt x="1437350" y="50547"/>
                  </a:lnTo>
                  <a:lnTo>
                    <a:pt x="1388116" y="56724"/>
                  </a:lnTo>
                  <a:lnTo>
                    <a:pt x="1340331" y="66838"/>
                  </a:lnTo>
                  <a:lnTo>
                    <a:pt x="1294529" y="80775"/>
                  </a:lnTo>
                  <a:lnTo>
                    <a:pt x="1251247" y="98422"/>
                  </a:lnTo>
                  <a:lnTo>
                    <a:pt x="1211023" y="119665"/>
                  </a:lnTo>
                  <a:lnTo>
                    <a:pt x="1174392" y="144391"/>
                  </a:lnTo>
                  <a:lnTo>
                    <a:pt x="1141891" y="172486"/>
                  </a:lnTo>
                  <a:lnTo>
                    <a:pt x="1114057" y="203838"/>
                  </a:lnTo>
                  <a:lnTo>
                    <a:pt x="1068696" y="187431"/>
                  </a:lnTo>
                  <a:lnTo>
                    <a:pt x="1021556" y="174164"/>
                  </a:lnTo>
                  <a:lnTo>
                    <a:pt x="972972" y="164080"/>
                  </a:lnTo>
                  <a:lnTo>
                    <a:pt x="923279" y="157223"/>
                  </a:lnTo>
                  <a:lnTo>
                    <a:pt x="872813" y="153640"/>
                  </a:lnTo>
                  <a:lnTo>
                    <a:pt x="821909" y="153373"/>
                  </a:lnTo>
                  <a:lnTo>
                    <a:pt x="770903" y="156467"/>
                  </a:lnTo>
                  <a:lnTo>
                    <a:pt x="713448" y="164056"/>
                  </a:lnTo>
                  <a:lnTo>
                    <a:pt x="658616" y="175632"/>
                  </a:lnTo>
                  <a:lnTo>
                    <a:pt x="606687" y="190939"/>
                  </a:lnTo>
                  <a:lnTo>
                    <a:pt x="557942" y="209723"/>
                  </a:lnTo>
                  <a:lnTo>
                    <a:pt x="512660" y="231731"/>
                  </a:lnTo>
                  <a:lnTo>
                    <a:pt x="471122" y="256708"/>
                  </a:lnTo>
                  <a:lnTo>
                    <a:pt x="433607" y="284399"/>
                  </a:lnTo>
                  <a:lnTo>
                    <a:pt x="400396" y="314551"/>
                  </a:lnTo>
                  <a:lnTo>
                    <a:pt x="371768" y="346909"/>
                  </a:lnTo>
                  <a:lnTo>
                    <a:pt x="348003" y="381219"/>
                  </a:lnTo>
                  <a:lnTo>
                    <a:pt x="329381" y="417227"/>
                  </a:lnTo>
                  <a:lnTo>
                    <a:pt x="316182" y="454679"/>
                  </a:lnTo>
                  <a:lnTo>
                    <a:pt x="308687" y="493320"/>
                  </a:lnTo>
                  <a:lnTo>
                    <a:pt x="307174" y="532897"/>
                  </a:lnTo>
                  <a:lnTo>
                    <a:pt x="311925" y="573154"/>
                  </a:lnTo>
                  <a:lnTo>
                    <a:pt x="309131" y="578615"/>
                  </a:lnTo>
                  <a:lnTo>
                    <a:pt x="255591" y="585464"/>
                  </a:lnTo>
                  <a:lnTo>
                    <a:pt x="204874" y="597886"/>
                  </a:lnTo>
                  <a:lnTo>
                    <a:pt x="157811" y="615508"/>
                  </a:lnTo>
                  <a:lnTo>
                    <a:pt x="115235" y="637957"/>
                  </a:lnTo>
                  <a:lnTo>
                    <a:pt x="77979" y="664857"/>
                  </a:lnTo>
                  <a:lnTo>
                    <a:pt x="46876" y="695836"/>
                  </a:lnTo>
                  <a:lnTo>
                    <a:pt x="22499" y="730951"/>
                  </a:lnTo>
                  <a:lnTo>
                    <a:pt x="6959" y="767342"/>
                  </a:lnTo>
                  <a:lnTo>
                    <a:pt x="0" y="804335"/>
                  </a:lnTo>
                  <a:lnTo>
                    <a:pt x="1368" y="841256"/>
                  </a:lnTo>
                  <a:lnTo>
                    <a:pt x="28067" y="912183"/>
                  </a:lnTo>
                  <a:lnTo>
                    <a:pt x="52889" y="944840"/>
                  </a:lnTo>
                  <a:lnTo>
                    <a:pt x="85021" y="974728"/>
                  </a:lnTo>
                  <a:lnTo>
                    <a:pt x="124207" y="1001171"/>
                  </a:lnTo>
                  <a:lnTo>
                    <a:pt x="170193" y="1023496"/>
                  </a:lnTo>
                  <a:lnTo>
                    <a:pt x="132864" y="1056343"/>
                  </a:lnTo>
                  <a:lnTo>
                    <a:pt x="104673" y="1092726"/>
                  </a:lnTo>
                  <a:lnTo>
                    <a:pt x="86041" y="1131761"/>
                  </a:lnTo>
                  <a:lnTo>
                    <a:pt x="77388" y="1172563"/>
                  </a:lnTo>
                  <a:lnTo>
                    <a:pt x="79134" y="1214250"/>
                  </a:lnTo>
                  <a:lnTo>
                    <a:pt x="90162" y="1252305"/>
                  </a:lnTo>
                  <a:lnTo>
                    <a:pt x="109383" y="1287697"/>
                  </a:lnTo>
                  <a:lnTo>
                    <a:pt x="136005" y="1319995"/>
                  </a:lnTo>
                  <a:lnTo>
                    <a:pt x="169239" y="1348768"/>
                  </a:lnTo>
                  <a:lnTo>
                    <a:pt x="208293" y="1373587"/>
                  </a:lnTo>
                  <a:lnTo>
                    <a:pt x="252376" y="1394021"/>
                  </a:lnTo>
                  <a:lnTo>
                    <a:pt x="300698" y="1409639"/>
                  </a:lnTo>
                  <a:lnTo>
                    <a:pt x="352467" y="1420010"/>
                  </a:lnTo>
                  <a:lnTo>
                    <a:pt x="406892" y="1424705"/>
                  </a:lnTo>
                  <a:lnTo>
                    <a:pt x="463182" y="1423292"/>
                  </a:lnTo>
                  <a:lnTo>
                    <a:pt x="469659" y="1430912"/>
                  </a:lnTo>
                  <a:lnTo>
                    <a:pt x="498829" y="1461518"/>
                  </a:lnTo>
                  <a:lnTo>
                    <a:pt x="531104" y="1489819"/>
                  </a:lnTo>
                  <a:lnTo>
                    <a:pt x="566233" y="1515772"/>
                  </a:lnTo>
                  <a:lnTo>
                    <a:pt x="603963" y="1539334"/>
                  </a:lnTo>
                  <a:lnTo>
                    <a:pt x="644043" y="1560461"/>
                  </a:lnTo>
                  <a:lnTo>
                    <a:pt x="686219" y="1579108"/>
                  </a:lnTo>
                  <a:lnTo>
                    <a:pt x="730240" y="1595233"/>
                  </a:lnTo>
                  <a:lnTo>
                    <a:pt x="775853" y="1608791"/>
                  </a:lnTo>
                  <a:lnTo>
                    <a:pt x="822806" y="1619740"/>
                  </a:lnTo>
                  <a:lnTo>
                    <a:pt x="870847" y="1628035"/>
                  </a:lnTo>
                  <a:lnTo>
                    <a:pt x="919723" y="1633633"/>
                  </a:lnTo>
                  <a:lnTo>
                    <a:pt x="969182" y="1636489"/>
                  </a:lnTo>
                  <a:lnTo>
                    <a:pt x="1018971" y="1636561"/>
                  </a:lnTo>
                  <a:lnTo>
                    <a:pt x="1068840" y="1633805"/>
                  </a:lnTo>
                  <a:lnTo>
                    <a:pt x="1118534" y="1628177"/>
                  </a:lnTo>
                  <a:lnTo>
                    <a:pt x="1167802" y="1619634"/>
                  </a:lnTo>
                  <a:lnTo>
                    <a:pt x="1216391" y="1608131"/>
                  </a:lnTo>
                  <a:lnTo>
                    <a:pt x="1264050" y="1593625"/>
                  </a:lnTo>
                  <a:lnTo>
                    <a:pt x="1310526" y="1576073"/>
                  </a:lnTo>
                  <a:lnTo>
                    <a:pt x="1342090" y="1605539"/>
                  </a:lnTo>
                  <a:lnTo>
                    <a:pt x="1377469" y="1632546"/>
                  </a:lnTo>
                  <a:lnTo>
                    <a:pt x="1416355" y="1656936"/>
                  </a:lnTo>
                  <a:lnTo>
                    <a:pt x="1458443" y="1678551"/>
                  </a:lnTo>
                  <a:lnTo>
                    <a:pt x="1503426" y="1697234"/>
                  </a:lnTo>
                  <a:lnTo>
                    <a:pt x="1550996" y="1712826"/>
                  </a:lnTo>
                  <a:lnTo>
                    <a:pt x="1600848" y="1725171"/>
                  </a:lnTo>
                  <a:lnTo>
                    <a:pt x="1654082" y="1734339"/>
                  </a:lnTo>
                  <a:lnTo>
                    <a:pt x="1707354" y="1739637"/>
                  </a:lnTo>
                  <a:lnTo>
                    <a:pt x="1760330" y="1741190"/>
                  </a:lnTo>
                  <a:lnTo>
                    <a:pt x="1812672" y="1739123"/>
                  </a:lnTo>
                  <a:lnTo>
                    <a:pt x="1864046" y="1733561"/>
                  </a:lnTo>
                  <a:lnTo>
                    <a:pt x="1914115" y="1724628"/>
                  </a:lnTo>
                  <a:lnTo>
                    <a:pt x="1962543" y="1712450"/>
                  </a:lnTo>
                  <a:lnTo>
                    <a:pt x="2008994" y="1697152"/>
                  </a:lnTo>
                  <a:lnTo>
                    <a:pt x="2053133" y="1678857"/>
                  </a:lnTo>
                  <a:lnTo>
                    <a:pt x="2094623" y="1657691"/>
                  </a:lnTo>
                  <a:lnTo>
                    <a:pt x="2133128" y="1633779"/>
                  </a:lnTo>
                  <a:lnTo>
                    <a:pt x="2168312" y="1607245"/>
                  </a:lnTo>
                  <a:lnTo>
                    <a:pt x="2199840" y="1578215"/>
                  </a:lnTo>
                  <a:lnTo>
                    <a:pt x="2227374" y="1546814"/>
                  </a:lnTo>
                  <a:lnTo>
                    <a:pt x="2250581" y="1513165"/>
                  </a:lnTo>
                  <a:lnTo>
                    <a:pt x="2269122" y="1477394"/>
                  </a:lnTo>
                  <a:lnTo>
                    <a:pt x="2313441" y="1494250"/>
                  </a:lnTo>
                  <a:lnTo>
                    <a:pt x="2359991" y="1507577"/>
                  </a:lnTo>
                  <a:lnTo>
                    <a:pt x="2408321" y="1517289"/>
                  </a:lnTo>
                  <a:lnTo>
                    <a:pt x="2457980" y="1523301"/>
                  </a:lnTo>
                  <a:lnTo>
                    <a:pt x="2508517" y="1525527"/>
                  </a:lnTo>
                  <a:lnTo>
                    <a:pt x="2566149" y="1523374"/>
                  </a:lnTo>
                  <a:lnTo>
                    <a:pt x="2621702" y="1516465"/>
                  </a:lnTo>
                  <a:lnTo>
                    <a:pt x="2674741" y="1505098"/>
                  </a:lnTo>
                  <a:lnTo>
                    <a:pt x="2724833" y="1489565"/>
                  </a:lnTo>
                  <a:lnTo>
                    <a:pt x="2771543" y="1470164"/>
                  </a:lnTo>
                  <a:lnTo>
                    <a:pt x="2814439" y="1447188"/>
                  </a:lnTo>
                  <a:lnTo>
                    <a:pt x="2853085" y="1420933"/>
                  </a:lnTo>
                  <a:lnTo>
                    <a:pt x="2887048" y="1391695"/>
                  </a:lnTo>
                  <a:lnTo>
                    <a:pt x="2915894" y="1359767"/>
                  </a:lnTo>
                  <a:lnTo>
                    <a:pt x="2939189" y="1325447"/>
                  </a:lnTo>
                  <a:lnTo>
                    <a:pt x="2956500" y="1289028"/>
                  </a:lnTo>
                  <a:lnTo>
                    <a:pt x="2967392" y="1250805"/>
                  </a:lnTo>
                  <a:lnTo>
                    <a:pt x="2971432" y="1211075"/>
                  </a:lnTo>
                  <a:lnTo>
                    <a:pt x="3025650" y="1203748"/>
                  </a:lnTo>
                  <a:lnTo>
                    <a:pt x="3078307" y="1192659"/>
                  </a:lnTo>
                  <a:lnTo>
                    <a:pt x="3129002" y="1177919"/>
                  </a:lnTo>
                  <a:lnTo>
                    <a:pt x="3177331" y="1159637"/>
                  </a:lnTo>
                  <a:lnTo>
                    <a:pt x="3222892" y="1137923"/>
                  </a:lnTo>
                  <a:lnTo>
                    <a:pt x="3267425" y="1111540"/>
                  </a:lnTo>
                  <a:lnTo>
                    <a:pt x="3306801" y="1082588"/>
                  </a:lnTo>
                  <a:lnTo>
                    <a:pt x="3340958" y="1051387"/>
                  </a:lnTo>
                  <a:lnTo>
                    <a:pt x="3369835" y="1018253"/>
                  </a:lnTo>
                  <a:lnTo>
                    <a:pt x="3393373" y="983505"/>
                  </a:lnTo>
                  <a:lnTo>
                    <a:pt x="3411511" y="947460"/>
                  </a:lnTo>
                  <a:lnTo>
                    <a:pt x="3424187" y="910435"/>
                  </a:lnTo>
                  <a:lnTo>
                    <a:pt x="3431340" y="872748"/>
                  </a:lnTo>
                  <a:lnTo>
                    <a:pt x="3432912" y="834717"/>
                  </a:lnTo>
                  <a:lnTo>
                    <a:pt x="3428839" y="796660"/>
                  </a:lnTo>
                  <a:lnTo>
                    <a:pt x="3419062" y="758894"/>
                  </a:lnTo>
                  <a:lnTo>
                    <a:pt x="3403521" y="721737"/>
                  </a:lnTo>
                  <a:lnTo>
                    <a:pt x="3382153" y="685506"/>
                  </a:lnTo>
                  <a:lnTo>
                    <a:pt x="3354899" y="650520"/>
                  </a:lnTo>
                  <a:lnTo>
                    <a:pt x="3321698" y="617096"/>
                  </a:lnTo>
                  <a:lnTo>
                    <a:pt x="3327270" y="607672"/>
                  </a:lnTo>
                  <a:lnTo>
                    <a:pt x="3352502" y="539562"/>
                  </a:lnTo>
                  <a:lnTo>
                    <a:pt x="3356122" y="500732"/>
                  </a:lnTo>
                  <a:lnTo>
                    <a:pt x="3352345" y="462553"/>
                  </a:lnTo>
                  <a:lnTo>
                    <a:pt x="3341524" y="425453"/>
                  </a:lnTo>
                  <a:lnTo>
                    <a:pt x="3324015" y="389861"/>
                  </a:lnTo>
                  <a:lnTo>
                    <a:pt x="3300172" y="356206"/>
                  </a:lnTo>
                  <a:lnTo>
                    <a:pt x="3270349" y="324917"/>
                  </a:lnTo>
                  <a:lnTo>
                    <a:pt x="3234901" y="296421"/>
                  </a:lnTo>
                  <a:lnTo>
                    <a:pt x="3194182" y="271148"/>
                  </a:lnTo>
                  <a:lnTo>
                    <a:pt x="3148548" y="249526"/>
                  </a:lnTo>
                  <a:lnTo>
                    <a:pt x="3098352" y="231984"/>
                  </a:lnTo>
                  <a:lnTo>
                    <a:pt x="3043949" y="218951"/>
                  </a:lnTo>
                  <a:lnTo>
                    <a:pt x="3026520" y="174640"/>
                  </a:lnTo>
                  <a:lnTo>
                    <a:pt x="2998531" y="133353"/>
                  </a:lnTo>
                  <a:lnTo>
                    <a:pt x="2960707" y="95971"/>
                  </a:lnTo>
                  <a:lnTo>
                    <a:pt x="2913774" y="63376"/>
                  </a:lnTo>
                  <a:lnTo>
                    <a:pt x="2871591" y="41917"/>
                  </a:lnTo>
                  <a:lnTo>
                    <a:pt x="2826689" y="24951"/>
                  </a:lnTo>
                  <a:lnTo>
                    <a:pt x="2779716" y="12441"/>
                  </a:lnTo>
                  <a:lnTo>
                    <a:pt x="2731318" y="4349"/>
                  </a:lnTo>
                  <a:lnTo>
                    <a:pt x="2682141" y="639"/>
                  </a:lnTo>
                  <a:lnTo>
                    <a:pt x="2632834" y="1273"/>
                  </a:lnTo>
                  <a:lnTo>
                    <a:pt x="2584043" y="6214"/>
                  </a:lnTo>
                  <a:lnTo>
                    <a:pt x="2536415" y="15426"/>
                  </a:lnTo>
                  <a:lnTo>
                    <a:pt x="2490596" y="28872"/>
                  </a:lnTo>
                  <a:lnTo>
                    <a:pt x="2447234" y="46513"/>
                  </a:lnTo>
                  <a:lnTo>
                    <a:pt x="2406976" y="68314"/>
                  </a:lnTo>
                  <a:lnTo>
                    <a:pt x="2370468" y="94237"/>
                  </a:lnTo>
                  <a:lnTo>
                    <a:pt x="2344683" y="73476"/>
                  </a:lnTo>
                  <a:lnTo>
                    <a:pt x="2283922" y="38766"/>
                  </a:lnTo>
                  <a:lnTo>
                    <a:pt x="2202081" y="11673"/>
                  </a:lnTo>
                  <a:lnTo>
                    <a:pt x="2153490" y="3345"/>
                  </a:lnTo>
                  <a:lnTo>
                    <a:pt x="2104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42605" y="3434588"/>
              <a:ext cx="193421" cy="2054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87055" y="324485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45034" y="0"/>
                  </a:moveTo>
                  <a:lnTo>
                    <a:pt x="99226" y="7402"/>
                  </a:lnTo>
                  <a:lnTo>
                    <a:pt x="59417" y="28009"/>
                  </a:lnTo>
                  <a:lnTo>
                    <a:pt x="28009" y="59417"/>
                  </a:lnTo>
                  <a:lnTo>
                    <a:pt x="7402" y="99226"/>
                  </a:lnTo>
                  <a:lnTo>
                    <a:pt x="0" y="145034"/>
                  </a:lnTo>
                  <a:lnTo>
                    <a:pt x="7402" y="190890"/>
                  </a:lnTo>
                  <a:lnTo>
                    <a:pt x="28009" y="230705"/>
                  </a:lnTo>
                  <a:lnTo>
                    <a:pt x="59417" y="262095"/>
                  </a:lnTo>
                  <a:lnTo>
                    <a:pt x="99226" y="282677"/>
                  </a:lnTo>
                  <a:lnTo>
                    <a:pt x="145034" y="290067"/>
                  </a:lnTo>
                  <a:lnTo>
                    <a:pt x="190890" y="282677"/>
                  </a:lnTo>
                  <a:lnTo>
                    <a:pt x="230705" y="262095"/>
                  </a:lnTo>
                  <a:lnTo>
                    <a:pt x="262095" y="230705"/>
                  </a:lnTo>
                  <a:lnTo>
                    <a:pt x="282677" y="190890"/>
                  </a:lnTo>
                  <a:lnTo>
                    <a:pt x="290068" y="145034"/>
                  </a:lnTo>
                  <a:lnTo>
                    <a:pt x="282677" y="99226"/>
                  </a:lnTo>
                  <a:lnTo>
                    <a:pt x="262095" y="59417"/>
                  </a:lnTo>
                  <a:lnTo>
                    <a:pt x="230705" y="28009"/>
                  </a:lnTo>
                  <a:lnTo>
                    <a:pt x="190890" y="7402"/>
                  </a:lnTo>
                  <a:lnTo>
                    <a:pt x="145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97077" y="1639439"/>
              <a:ext cx="3433445" cy="1741805"/>
            </a:xfrm>
            <a:custGeom>
              <a:avLst/>
              <a:gdLst/>
              <a:ahLst/>
              <a:cxnLst/>
              <a:rect l="l" t="t" r="r" b="b"/>
              <a:pathLst>
                <a:path w="3433445" h="1741804">
                  <a:moveTo>
                    <a:pt x="311925" y="573154"/>
                  </a:moveTo>
                  <a:lnTo>
                    <a:pt x="307174" y="532897"/>
                  </a:lnTo>
                  <a:lnTo>
                    <a:pt x="308687" y="493320"/>
                  </a:lnTo>
                  <a:lnTo>
                    <a:pt x="316182" y="454679"/>
                  </a:lnTo>
                  <a:lnTo>
                    <a:pt x="329381" y="417227"/>
                  </a:lnTo>
                  <a:lnTo>
                    <a:pt x="348003" y="381219"/>
                  </a:lnTo>
                  <a:lnTo>
                    <a:pt x="371768" y="346909"/>
                  </a:lnTo>
                  <a:lnTo>
                    <a:pt x="400396" y="314551"/>
                  </a:lnTo>
                  <a:lnTo>
                    <a:pt x="433607" y="284399"/>
                  </a:lnTo>
                  <a:lnTo>
                    <a:pt x="471122" y="256708"/>
                  </a:lnTo>
                  <a:lnTo>
                    <a:pt x="512660" y="231731"/>
                  </a:lnTo>
                  <a:lnTo>
                    <a:pt x="557942" y="209723"/>
                  </a:lnTo>
                  <a:lnTo>
                    <a:pt x="606687" y="190939"/>
                  </a:lnTo>
                  <a:lnTo>
                    <a:pt x="658616" y="175632"/>
                  </a:lnTo>
                  <a:lnTo>
                    <a:pt x="713448" y="164056"/>
                  </a:lnTo>
                  <a:lnTo>
                    <a:pt x="770903" y="156467"/>
                  </a:lnTo>
                  <a:lnTo>
                    <a:pt x="821909" y="153373"/>
                  </a:lnTo>
                  <a:lnTo>
                    <a:pt x="872813" y="153640"/>
                  </a:lnTo>
                  <a:lnTo>
                    <a:pt x="923279" y="157223"/>
                  </a:lnTo>
                  <a:lnTo>
                    <a:pt x="972972" y="164080"/>
                  </a:lnTo>
                  <a:lnTo>
                    <a:pt x="1021556" y="174164"/>
                  </a:lnTo>
                  <a:lnTo>
                    <a:pt x="1068696" y="187431"/>
                  </a:lnTo>
                  <a:lnTo>
                    <a:pt x="1114057" y="203838"/>
                  </a:lnTo>
                  <a:lnTo>
                    <a:pt x="1141891" y="172486"/>
                  </a:lnTo>
                  <a:lnTo>
                    <a:pt x="1174392" y="144391"/>
                  </a:lnTo>
                  <a:lnTo>
                    <a:pt x="1211023" y="119665"/>
                  </a:lnTo>
                  <a:lnTo>
                    <a:pt x="1251247" y="98422"/>
                  </a:lnTo>
                  <a:lnTo>
                    <a:pt x="1294529" y="80775"/>
                  </a:lnTo>
                  <a:lnTo>
                    <a:pt x="1340331" y="66838"/>
                  </a:lnTo>
                  <a:lnTo>
                    <a:pt x="1388116" y="56724"/>
                  </a:lnTo>
                  <a:lnTo>
                    <a:pt x="1437350" y="50547"/>
                  </a:lnTo>
                  <a:lnTo>
                    <a:pt x="1487494" y="48420"/>
                  </a:lnTo>
                  <a:lnTo>
                    <a:pt x="1538012" y="50456"/>
                  </a:lnTo>
                  <a:lnTo>
                    <a:pt x="1588368" y="56770"/>
                  </a:lnTo>
                  <a:lnTo>
                    <a:pt x="1638025" y="67473"/>
                  </a:lnTo>
                  <a:lnTo>
                    <a:pt x="1686446" y="82680"/>
                  </a:lnTo>
                  <a:lnTo>
                    <a:pt x="1738326" y="105159"/>
                  </a:lnTo>
                  <a:lnTo>
                    <a:pt x="1784871" y="132591"/>
                  </a:lnTo>
                  <a:lnTo>
                    <a:pt x="1811100" y="102079"/>
                  </a:lnTo>
                  <a:lnTo>
                    <a:pt x="1842688" y="75216"/>
                  </a:lnTo>
                  <a:lnTo>
                    <a:pt x="1878916" y="52169"/>
                  </a:lnTo>
                  <a:lnTo>
                    <a:pt x="1919065" y="33104"/>
                  </a:lnTo>
                  <a:lnTo>
                    <a:pt x="1962418" y="18188"/>
                  </a:lnTo>
                  <a:lnTo>
                    <a:pt x="2008255" y="7587"/>
                  </a:lnTo>
                  <a:lnTo>
                    <a:pt x="2055859" y="1469"/>
                  </a:lnTo>
                  <a:lnTo>
                    <a:pt x="2104510" y="0"/>
                  </a:lnTo>
                  <a:lnTo>
                    <a:pt x="2153490" y="3345"/>
                  </a:lnTo>
                  <a:lnTo>
                    <a:pt x="2202081" y="11673"/>
                  </a:lnTo>
                  <a:lnTo>
                    <a:pt x="2249564" y="25149"/>
                  </a:lnTo>
                  <a:lnTo>
                    <a:pt x="2315731" y="54930"/>
                  </a:lnTo>
                  <a:lnTo>
                    <a:pt x="2370468" y="94237"/>
                  </a:lnTo>
                  <a:lnTo>
                    <a:pt x="2406976" y="68314"/>
                  </a:lnTo>
                  <a:lnTo>
                    <a:pt x="2447234" y="46513"/>
                  </a:lnTo>
                  <a:lnTo>
                    <a:pt x="2490596" y="28872"/>
                  </a:lnTo>
                  <a:lnTo>
                    <a:pt x="2536415" y="15426"/>
                  </a:lnTo>
                  <a:lnTo>
                    <a:pt x="2584043" y="6214"/>
                  </a:lnTo>
                  <a:lnTo>
                    <a:pt x="2632834" y="1273"/>
                  </a:lnTo>
                  <a:lnTo>
                    <a:pt x="2682141" y="639"/>
                  </a:lnTo>
                  <a:lnTo>
                    <a:pt x="2731318" y="4349"/>
                  </a:lnTo>
                  <a:lnTo>
                    <a:pt x="2779716" y="12441"/>
                  </a:lnTo>
                  <a:lnTo>
                    <a:pt x="2826689" y="24951"/>
                  </a:lnTo>
                  <a:lnTo>
                    <a:pt x="2871591" y="41917"/>
                  </a:lnTo>
                  <a:lnTo>
                    <a:pt x="2913774" y="63376"/>
                  </a:lnTo>
                  <a:lnTo>
                    <a:pt x="2960707" y="95971"/>
                  </a:lnTo>
                  <a:lnTo>
                    <a:pt x="2998531" y="133353"/>
                  </a:lnTo>
                  <a:lnTo>
                    <a:pt x="3026520" y="174640"/>
                  </a:lnTo>
                  <a:lnTo>
                    <a:pt x="3043949" y="218951"/>
                  </a:lnTo>
                  <a:lnTo>
                    <a:pt x="3098352" y="231984"/>
                  </a:lnTo>
                  <a:lnTo>
                    <a:pt x="3148548" y="249526"/>
                  </a:lnTo>
                  <a:lnTo>
                    <a:pt x="3194182" y="271148"/>
                  </a:lnTo>
                  <a:lnTo>
                    <a:pt x="3234901" y="296421"/>
                  </a:lnTo>
                  <a:lnTo>
                    <a:pt x="3270349" y="324917"/>
                  </a:lnTo>
                  <a:lnTo>
                    <a:pt x="3300172" y="356206"/>
                  </a:lnTo>
                  <a:lnTo>
                    <a:pt x="3324015" y="389861"/>
                  </a:lnTo>
                  <a:lnTo>
                    <a:pt x="3341524" y="425453"/>
                  </a:lnTo>
                  <a:lnTo>
                    <a:pt x="3352345" y="462553"/>
                  </a:lnTo>
                  <a:lnTo>
                    <a:pt x="3356122" y="500732"/>
                  </a:lnTo>
                  <a:lnTo>
                    <a:pt x="3352502" y="539562"/>
                  </a:lnTo>
                  <a:lnTo>
                    <a:pt x="3341129" y="578615"/>
                  </a:lnTo>
                  <a:lnTo>
                    <a:pt x="3321698" y="617096"/>
                  </a:lnTo>
                  <a:lnTo>
                    <a:pt x="3354899" y="650520"/>
                  </a:lnTo>
                  <a:lnTo>
                    <a:pt x="3382153" y="685506"/>
                  </a:lnTo>
                  <a:lnTo>
                    <a:pt x="3403521" y="721737"/>
                  </a:lnTo>
                  <a:lnTo>
                    <a:pt x="3419062" y="758894"/>
                  </a:lnTo>
                  <a:lnTo>
                    <a:pt x="3428839" y="796660"/>
                  </a:lnTo>
                  <a:lnTo>
                    <a:pt x="3432912" y="834717"/>
                  </a:lnTo>
                  <a:lnTo>
                    <a:pt x="3431340" y="872748"/>
                  </a:lnTo>
                  <a:lnTo>
                    <a:pt x="3424187" y="910435"/>
                  </a:lnTo>
                  <a:lnTo>
                    <a:pt x="3411511" y="947460"/>
                  </a:lnTo>
                  <a:lnTo>
                    <a:pt x="3393373" y="983505"/>
                  </a:lnTo>
                  <a:lnTo>
                    <a:pt x="3369835" y="1018253"/>
                  </a:lnTo>
                  <a:lnTo>
                    <a:pt x="3340958" y="1051387"/>
                  </a:lnTo>
                  <a:lnTo>
                    <a:pt x="3306801" y="1082588"/>
                  </a:lnTo>
                  <a:lnTo>
                    <a:pt x="3267425" y="1111540"/>
                  </a:lnTo>
                  <a:lnTo>
                    <a:pt x="3222892" y="1137923"/>
                  </a:lnTo>
                  <a:lnTo>
                    <a:pt x="3177331" y="1159637"/>
                  </a:lnTo>
                  <a:lnTo>
                    <a:pt x="3129002" y="1177919"/>
                  </a:lnTo>
                  <a:lnTo>
                    <a:pt x="3078307" y="1192659"/>
                  </a:lnTo>
                  <a:lnTo>
                    <a:pt x="3025650" y="1203748"/>
                  </a:lnTo>
                  <a:lnTo>
                    <a:pt x="2971432" y="1211075"/>
                  </a:lnTo>
                  <a:lnTo>
                    <a:pt x="2967392" y="1250805"/>
                  </a:lnTo>
                  <a:lnTo>
                    <a:pt x="2956500" y="1289028"/>
                  </a:lnTo>
                  <a:lnTo>
                    <a:pt x="2939189" y="1325447"/>
                  </a:lnTo>
                  <a:lnTo>
                    <a:pt x="2915894" y="1359767"/>
                  </a:lnTo>
                  <a:lnTo>
                    <a:pt x="2887048" y="1391695"/>
                  </a:lnTo>
                  <a:lnTo>
                    <a:pt x="2853085" y="1420933"/>
                  </a:lnTo>
                  <a:lnTo>
                    <a:pt x="2814439" y="1447188"/>
                  </a:lnTo>
                  <a:lnTo>
                    <a:pt x="2771543" y="1470164"/>
                  </a:lnTo>
                  <a:lnTo>
                    <a:pt x="2724833" y="1489565"/>
                  </a:lnTo>
                  <a:lnTo>
                    <a:pt x="2674741" y="1505098"/>
                  </a:lnTo>
                  <a:lnTo>
                    <a:pt x="2621702" y="1516465"/>
                  </a:lnTo>
                  <a:lnTo>
                    <a:pt x="2566149" y="1523374"/>
                  </a:lnTo>
                  <a:lnTo>
                    <a:pt x="2508517" y="1525527"/>
                  </a:lnTo>
                  <a:lnTo>
                    <a:pt x="2457980" y="1523301"/>
                  </a:lnTo>
                  <a:lnTo>
                    <a:pt x="2408321" y="1517289"/>
                  </a:lnTo>
                  <a:lnTo>
                    <a:pt x="2359991" y="1507577"/>
                  </a:lnTo>
                  <a:lnTo>
                    <a:pt x="2313441" y="1494250"/>
                  </a:lnTo>
                  <a:lnTo>
                    <a:pt x="2269122" y="1477394"/>
                  </a:lnTo>
                  <a:lnTo>
                    <a:pt x="2250581" y="1513165"/>
                  </a:lnTo>
                  <a:lnTo>
                    <a:pt x="2227374" y="1546814"/>
                  </a:lnTo>
                  <a:lnTo>
                    <a:pt x="2199840" y="1578215"/>
                  </a:lnTo>
                  <a:lnTo>
                    <a:pt x="2168312" y="1607245"/>
                  </a:lnTo>
                  <a:lnTo>
                    <a:pt x="2133128" y="1633779"/>
                  </a:lnTo>
                  <a:lnTo>
                    <a:pt x="2094623" y="1657691"/>
                  </a:lnTo>
                  <a:lnTo>
                    <a:pt x="2053133" y="1678857"/>
                  </a:lnTo>
                  <a:lnTo>
                    <a:pt x="2008994" y="1697152"/>
                  </a:lnTo>
                  <a:lnTo>
                    <a:pt x="1962543" y="1712450"/>
                  </a:lnTo>
                  <a:lnTo>
                    <a:pt x="1914115" y="1724628"/>
                  </a:lnTo>
                  <a:lnTo>
                    <a:pt x="1864046" y="1733561"/>
                  </a:lnTo>
                  <a:lnTo>
                    <a:pt x="1812672" y="1739123"/>
                  </a:lnTo>
                  <a:lnTo>
                    <a:pt x="1760330" y="1741190"/>
                  </a:lnTo>
                  <a:lnTo>
                    <a:pt x="1707354" y="1739637"/>
                  </a:lnTo>
                  <a:lnTo>
                    <a:pt x="1654082" y="1734339"/>
                  </a:lnTo>
                  <a:lnTo>
                    <a:pt x="1600848" y="1725171"/>
                  </a:lnTo>
                  <a:lnTo>
                    <a:pt x="1550996" y="1712826"/>
                  </a:lnTo>
                  <a:lnTo>
                    <a:pt x="1503426" y="1697234"/>
                  </a:lnTo>
                  <a:lnTo>
                    <a:pt x="1458443" y="1678551"/>
                  </a:lnTo>
                  <a:lnTo>
                    <a:pt x="1416355" y="1656936"/>
                  </a:lnTo>
                  <a:lnTo>
                    <a:pt x="1377469" y="1632546"/>
                  </a:lnTo>
                  <a:lnTo>
                    <a:pt x="1342090" y="1605539"/>
                  </a:lnTo>
                  <a:lnTo>
                    <a:pt x="1310526" y="1576073"/>
                  </a:lnTo>
                  <a:lnTo>
                    <a:pt x="1264050" y="1593625"/>
                  </a:lnTo>
                  <a:lnTo>
                    <a:pt x="1216391" y="1608131"/>
                  </a:lnTo>
                  <a:lnTo>
                    <a:pt x="1167802" y="1619634"/>
                  </a:lnTo>
                  <a:lnTo>
                    <a:pt x="1118534" y="1628177"/>
                  </a:lnTo>
                  <a:lnTo>
                    <a:pt x="1068840" y="1633805"/>
                  </a:lnTo>
                  <a:lnTo>
                    <a:pt x="1018971" y="1636561"/>
                  </a:lnTo>
                  <a:lnTo>
                    <a:pt x="969182" y="1636489"/>
                  </a:lnTo>
                  <a:lnTo>
                    <a:pt x="919723" y="1633633"/>
                  </a:lnTo>
                  <a:lnTo>
                    <a:pt x="870847" y="1628035"/>
                  </a:lnTo>
                  <a:lnTo>
                    <a:pt x="822806" y="1619740"/>
                  </a:lnTo>
                  <a:lnTo>
                    <a:pt x="775853" y="1608791"/>
                  </a:lnTo>
                  <a:lnTo>
                    <a:pt x="730240" y="1595233"/>
                  </a:lnTo>
                  <a:lnTo>
                    <a:pt x="686219" y="1579108"/>
                  </a:lnTo>
                  <a:lnTo>
                    <a:pt x="644043" y="1560461"/>
                  </a:lnTo>
                  <a:lnTo>
                    <a:pt x="603963" y="1539334"/>
                  </a:lnTo>
                  <a:lnTo>
                    <a:pt x="566233" y="1515772"/>
                  </a:lnTo>
                  <a:lnTo>
                    <a:pt x="531104" y="1489819"/>
                  </a:lnTo>
                  <a:lnTo>
                    <a:pt x="498829" y="1461518"/>
                  </a:lnTo>
                  <a:lnTo>
                    <a:pt x="469659" y="1430912"/>
                  </a:lnTo>
                  <a:lnTo>
                    <a:pt x="467500" y="1428372"/>
                  </a:lnTo>
                  <a:lnTo>
                    <a:pt x="465341" y="1425832"/>
                  </a:lnTo>
                  <a:lnTo>
                    <a:pt x="463182" y="1423292"/>
                  </a:lnTo>
                  <a:lnTo>
                    <a:pt x="406892" y="1424705"/>
                  </a:lnTo>
                  <a:lnTo>
                    <a:pt x="352467" y="1420010"/>
                  </a:lnTo>
                  <a:lnTo>
                    <a:pt x="300698" y="1409639"/>
                  </a:lnTo>
                  <a:lnTo>
                    <a:pt x="252376" y="1394021"/>
                  </a:lnTo>
                  <a:lnTo>
                    <a:pt x="208293" y="1373587"/>
                  </a:lnTo>
                  <a:lnTo>
                    <a:pt x="169239" y="1348768"/>
                  </a:lnTo>
                  <a:lnTo>
                    <a:pt x="136005" y="1319995"/>
                  </a:lnTo>
                  <a:lnTo>
                    <a:pt x="109383" y="1287697"/>
                  </a:lnTo>
                  <a:lnTo>
                    <a:pt x="90162" y="1252305"/>
                  </a:lnTo>
                  <a:lnTo>
                    <a:pt x="79134" y="1214250"/>
                  </a:lnTo>
                  <a:lnTo>
                    <a:pt x="77388" y="1172563"/>
                  </a:lnTo>
                  <a:lnTo>
                    <a:pt x="86041" y="1131761"/>
                  </a:lnTo>
                  <a:lnTo>
                    <a:pt x="104673" y="1092726"/>
                  </a:lnTo>
                  <a:lnTo>
                    <a:pt x="132864" y="1056343"/>
                  </a:lnTo>
                  <a:lnTo>
                    <a:pt x="170193" y="1023496"/>
                  </a:lnTo>
                  <a:lnTo>
                    <a:pt x="124207" y="1001171"/>
                  </a:lnTo>
                  <a:lnTo>
                    <a:pt x="85021" y="974728"/>
                  </a:lnTo>
                  <a:lnTo>
                    <a:pt x="52889" y="944840"/>
                  </a:lnTo>
                  <a:lnTo>
                    <a:pt x="28067" y="912183"/>
                  </a:lnTo>
                  <a:lnTo>
                    <a:pt x="10808" y="877430"/>
                  </a:lnTo>
                  <a:lnTo>
                    <a:pt x="0" y="804335"/>
                  </a:lnTo>
                  <a:lnTo>
                    <a:pt x="6959" y="767342"/>
                  </a:lnTo>
                  <a:lnTo>
                    <a:pt x="22499" y="730951"/>
                  </a:lnTo>
                  <a:lnTo>
                    <a:pt x="46876" y="695836"/>
                  </a:lnTo>
                  <a:lnTo>
                    <a:pt x="77979" y="664857"/>
                  </a:lnTo>
                  <a:lnTo>
                    <a:pt x="115235" y="637957"/>
                  </a:lnTo>
                  <a:lnTo>
                    <a:pt x="157811" y="615508"/>
                  </a:lnTo>
                  <a:lnTo>
                    <a:pt x="204874" y="597886"/>
                  </a:lnTo>
                  <a:lnTo>
                    <a:pt x="255591" y="585464"/>
                  </a:lnTo>
                  <a:lnTo>
                    <a:pt x="309131" y="578615"/>
                  </a:lnTo>
                  <a:lnTo>
                    <a:pt x="311925" y="573154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36509" y="3428492"/>
              <a:ext cx="205613" cy="2176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70953" y="1727962"/>
              <a:ext cx="3146425" cy="1807210"/>
            </a:xfrm>
            <a:custGeom>
              <a:avLst/>
              <a:gdLst/>
              <a:ahLst/>
              <a:cxnLst/>
              <a:rect l="l" t="t" r="r" b="b"/>
              <a:pathLst>
                <a:path w="3146425" h="1807210">
                  <a:moveTo>
                    <a:pt x="1106170" y="1661922"/>
                  </a:moveTo>
                  <a:lnTo>
                    <a:pt x="1098779" y="1707778"/>
                  </a:lnTo>
                  <a:lnTo>
                    <a:pt x="1078197" y="1747593"/>
                  </a:lnTo>
                  <a:lnTo>
                    <a:pt x="1046807" y="1778983"/>
                  </a:lnTo>
                  <a:lnTo>
                    <a:pt x="1006992" y="1799565"/>
                  </a:lnTo>
                  <a:lnTo>
                    <a:pt x="961136" y="1806955"/>
                  </a:lnTo>
                  <a:lnTo>
                    <a:pt x="915328" y="1799565"/>
                  </a:lnTo>
                  <a:lnTo>
                    <a:pt x="875519" y="1778983"/>
                  </a:lnTo>
                  <a:lnTo>
                    <a:pt x="844111" y="1747593"/>
                  </a:lnTo>
                  <a:lnTo>
                    <a:pt x="823504" y="1707778"/>
                  </a:lnTo>
                  <a:lnTo>
                    <a:pt x="816101" y="1661922"/>
                  </a:lnTo>
                  <a:lnTo>
                    <a:pt x="823504" y="1616114"/>
                  </a:lnTo>
                  <a:lnTo>
                    <a:pt x="844111" y="1576305"/>
                  </a:lnTo>
                  <a:lnTo>
                    <a:pt x="875519" y="1544897"/>
                  </a:lnTo>
                  <a:lnTo>
                    <a:pt x="915328" y="1524290"/>
                  </a:lnTo>
                  <a:lnTo>
                    <a:pt x="961136" y="1516888"/>
                  </a:lnTo>
                  <a:lnTo>
                    <a:pt x="1006992" y="1524290"/>
                  </a:lnTo>
                  <a:lnTo>
                    <a:pt x="1046807" y="1544897"/>
                  </a:lnTo>
                  <a:lnTo>
                    <a:pt x="1078197" y="1576305"/>
                  </a:lnTo>
                  <a:lnTo>
                    <a:pt x="1098779" y="1616114"/>
                  </a:lnTo>
                  <a:lnTo>
                    <a:pt x="1106170" y="1661922"/>
                  </a:lnTo>
                  <a:close/>
                </a:path>
                <a:path w="3146425" h="1807210">
                  <a:moveTo>
                    <a:pt x="201041" y="960374"/>
                  </a:moveTo>
                  <a:lnTo>
                    <a:pt x="148590" y="960443"/>
                  </a:lnTo>
                  <a:lnTo>
                    <a:pt x="96996" y="955024"/>
                  </a:lnTo>
                  <a:lnTo>
                    <a:pt x="47164" y="944246"/>
                  </a:lnTo>
                  <a:lnTo>
                    <a:pt x="0" y="928242"/>
                  </a:lnTo>
                </a:path>
                <a:path w="3146425" h="1807210">
                  <a:moveTo>
                    <a:pt x="378460" y="1311783"/>
                  </a:moveTo>
                  <a:lnTo>
                    <a:pt x="357064" y="1317113"/>
                  </a:lnTo>
                  <a:lnTo>
                    <a:pt x="335216" y="1321466"/>
                  </a:lnTo>
                  <a:lnTo>
                    <a:pt x="312987" y="1324820"/>
                  </a:lnTo>
                  <a:lnTo>
                    <a:pt x="290449" y="1327150"/>
                  </a:lnTo>
                </a:path>
                <a:path w="3146425" h="1807210">
                  <a:moveTo>
                    <a:pt x="1136523" y="1480565"/>
                  </a:moveTo>
                  <a:lnTo>
                    <a:pt x="1121263" y="1463807"/>
                  </a:lnTo>
                  <a:lnTo>
                    <a:pt x="1107313" y="1446514"/>
                  </a:lnTo>
                  <a:lnTo>
                    <a:pt x="1094696" y="1428720"/>
                  </a:lnTo>
                  <a:lnTo>
                    <a:pt x="1083437" y="1410462"/>
                  </a:lnTo>
                </a:path>
                <a:path w="3146425" h="1807210">
                  <a:moveTo>
                    <a:pt x="2116709" y="1305814"/>
                  </a:moveTo>
                  <a:lnTo>
                    <a:pt x="2113591" y="1325284"/>
                  </a:lnTo>
                  <a:lnTo>
                    <a:pt x="2109009" y="1344612"/>
                  </a:lnTo>
                  <a:lnTo>
                    <a:pt x="2102975" y="1363749"/>
                  </a:lnTo>
                  <a:lnTo>
                    <a:pt x="2095500" y="1382649"/>
                  </a:lnTo>
                </a:path>
                <a:path w="3146425" h="1807210">
                  <a:moveTo>
                    <a:pt x="2537587" y="830579"/>
                  </a:moveTo>
                  <a:lnTo>
                    <a:pt x="2588360" y="850495"/>
                  </a:lnTo>
                  <a:lnTo>
                    <a:pt x="2634440" y="874335"/>
                  </a:lnTo>
                  <a:lnTo>
                    <a:pt x="2675471" y="901704"/>
                  </a:lnTo>
                  <a:lnTo>
                    <a:pt x="2711095" y="932209"/>
                  </a:lnTo>
                  <a:lnTo>
                    <a:pt x="2740957" y="965456"/>
                  </a:lnTo>
                  <a:lnTo>
                    <a:pt x="2764700" y="1001051"/>
                  </a:lnTo>
                  <a:lnTo>
                    <a:pt x="2781968" y="1038599"/>
                  </a:lnTo>
                  <a:lnTo>
                    <a:pt x="2792403" y="1077707"/>
                  </a:lnTo>
                  <a:lnTo>
                    <a:pt x="2795651" y="1117980"/>
                  </a:lnTo>
                </a:path>
                <a:path w="3146425" h="1807210">
                  <a:moveTo>
                    <a:pt x="3146298" y="524383"/>
                  </a:moveTo>
                  <a:lnTo>
                    <a:pt x="3124463" y="554622"/>
                  </a:lnTo>
                  <a:lnTo>
                    <a:pt x="3097831" y="582850"/>
                  </a:lnTo>
                  <a:lnTo>
                    <a:pt x="3066698" y="608768"/>
                  </a:lnTo>
                  <a:lnTo>
                    <a:pt x="3031363" y="632078"/>
                  </a:lnTo>
                </a:path>
                <a:path w="3146425" h="1807210">
                  <a:moveTo>
                    <a:pt x="2870454" y="124333"/>
                  </a:moveTo>
                  <a:lnTo>
                    <a:pt x="2873335" y="136969"/>
                  </a:lnTo>
                  <a:lnTo>
                    <a:pt x="2875311" y="149701"/>
                  </a:lnTo>
                  <a:lnTo>
                    <a:pt x="2876383" y="162480"/>
                  </a:lnTo>
                  <a:lnTo>
                    <a:pt x="2876550" y="175260"/>
                  </a:lnTo>
                </a:path>
                <a:path w="3146425" h="1807210">
                  <a:moveTo>
                    <a:pt x="2136648" y="65024"/>
                  </a:moveTo>
                  <a:lnTo>
                    <a:pt x="2148782" y="47720"/>
                  </a:lnTo>
                  <a:lnTo>
                    <a:pt x="2162667" y="31083"/>
                  </a:lnTo>
                  <a:lnTo>
                    <a:pt x="2178242" y="15160"/>
                  </a:lnTo>
                  <a:lnTo>
                    <a:pt x="2195449" y="0"/>
                  </a:lnTo>
                </a:path>
                <a:path w="3146425" h="1807210">
                  <a:moveTo>
                    <a:pt x="1585976" y="95885"/>
                  </a:moveTo>
                  <a:lnTo>
                    <a:pt x="1591208" y="81436"/>
                  </a:lnTo>
                  <a:lnTo>
                    <a:pt x="1597739" y="67262"/>
                  </a:lnTo>
                  <a:lnTo>
                    <a:pt x="1605532" y="53397"/>
                  </a:lnTo>
                  <a:lnTo>
                    <a:pt x="1614551" y="39877"/>
                  </a:lnTo>
                </a:path>
                <a:path w="3146425" h="1807210">
                  <a:moveTo>
                    <a:pt x="939800" y="114935"/>
                  </a:moveTo>
                  <a:lnTo>
                    <a:pt x="967360" y="126857"/>
                  </a:lnTo>
                  <a:lnTo>
                    <a:pt x="993790" y="139922"/>
                  </a:lnTo>
                  <a:lnTo>
                    <a:pt x="1019006" y="154082"/>
                  </a:lnTo>
                  <a:lnTo>
                    <a:pt x="1042924" y="169290"/>
                  </a:lnTo>
                </a:path>
                <a:path w="3146425" h="1807210">
                  <a:moveTo>
                    <a:pt x="156082" y="541909"/>
                  </a:moveTo>
                  <a:lnTo>
                    <a:pt x="150391" y="527764"/>
                  </a:lnTo>
                  <a:lnTo>
                    <a:pt x="145510" y="513524"/>
                  </a:lnTo>
                  <a:lnTo>
                    <a:pt x="141438" y="499189"/>
                  </a:lnTo>
                  <a:lnTo>
                    <a:pt x="138175" y="484759"/>
                  </a:lnTo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08595" y="2024583"/>
            <a:ext cx="19659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Hey! </a:t>
            </a:r>
            <a:r>
              <a:rPr sz="1800" spc="-15" dirty="0">
                <a:latin typeface="Carlito"/>
                <a:cs typeface="Carlito"/>
              </a:rPr>
              <a:t>Why </a:t>
            </a:r>
            <a:r>
              <a:rPr sz="1800" spc="-5" dirty="0">
                <a:latin typeface="Carlito"/>
                <a:cs typeface="Carlito"/>
              </a:rPr>
              <a:t>don’t </a:t>
            </a:r>
            <a:r>
              <a:rPr sz="1800" spc="-15" dirty="0">
                <a:latin typeface="Carlito"/>
                <a:cs typeface="Carlito"/>
              </a:rPr>
              <a:t>you  </a:t>
            </a:r>
            <a:r>
              <a:rPr sz="1800" spc="-5" dirty="0">
                <a:latin typeface="Carlito"/>
                <a:cs typeface="Carlito"/>
              </a:rPr>
              <a:t>use </a:t>
            </a:r>
            <a:r>
              <a:rPr sz="1800" spc="-15" dirty="0">
                <a:latin typeface="Carlito"/>
                <a:cs typeface="Carlito"/>
              </a:rPr>
              <a:t>Dropbox </a:t>
            </a:r>
            <a:r>
              <a:rPr sz="1800" spc="-10" dirty="0">
                <a:latin typeface="Carlito"/>
                <a:cs typeface="Carlito"/>
              </a:rPr>
              <a:t>to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store  </a:t>
            </a:r>
            <a:r>
              <a:rPr sz="1800" spc="-10" dirty="0">
                <a:latin typeface="Carlito"/>
                <a:cs typeface="Carlito"/>
              </a:rPr>
              <a:t>your</a:t>
            </a:r>
            <a:r>
              <a:rPr sz="1800" spc="-5" dirty="0">
                <a:latin typeface="Carlito"/>
                <a:cs typeface="Carlito"/>
              </a:rPr>
              <a:t> files?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97795" y="4643628"/>
            <a:ext cx="2023872" cy="1588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3759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PaaS – Platform as a</a:t>
            </a:r>
            <a:r>
              <a:rPr sz="2400" b="1" spc="-11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583" y="1720342"/>
            <a:ext cx="18599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2783" y="2024837"/>
            <a:ext cx="584581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  <a:tab pos="2134235" algn="l"/>
                <a:tab pos="2885440" algn="l"/>
                <a:tab pos="3380740" algn="l"/>
                <a:tab pos="4447540" algn="l"/>
                <a:tab pos="5467350" algn="l"/>
              </a:tabLst>
            </a:pPr>
            <a:r>
              <a:rPr sz="2000" dirty="0">
                <a:latin typeface="Times New Roman"/>
                <a:cs typeface="Times New Roman"/>
              </a:rPr>
              <a:t>1.	In</a:t>
            </a:r>
            <a:r>
              <a:rPr sz="2000" spc="-1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tr</a:t>
            </a:r>
            <a:r>
              <a:rPr sz="2000" dirty="0">
                <a:latin typeface="Times New Roman"/>
                <a:cs typeface="Times New Roman"/>
              </a:rPr>
              <a:t>uc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re	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h	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s	se</a:t>
            </a:r>
            <a:r>
              <a:rPr sz="2000" spc="-1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v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	s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ge	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networking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2783" y="2635123"/>
            <a:ext cx="584581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Middleware (such </a:t>
            </a:r>
            <a:r>
              <a:rPr sz="2000" spc="-5" dirty="0">
                <a:latin typeface="Times New Roman"/>
                <a:cs typeface="Times New Roman"/>
              </a:rPr>
              <a:t>as </a:t>
            </a:r>
            <a:r>
              <a:rPr sz="2000" dirty="0">
                <a:latin typeface="Times New Roman"/>
                <a:cs typeface="Times New Roman"/>
              </a:rPr>
              <a:t>IIS, </a:t>
            </a:r>
            <a:r>
              <a:rPr sz="2000" spc="-25" dirty="0">
                <a:latin typeface="Times New Roman"/>
                <a:cs typeface="Times New Roman"/>
              </a:rPr>
              <a:t>Tomcat, </a:t>
            </a:r>
            <a:r>
              <a:rPr sz="2000" dirty="0">
                <a:latin typeface="Times New Roman"/>
                <a:cs typeface="Times New Roman"/>
              </a:rPr>
              <a:t>Caching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Services)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Business Intelligence (BI)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2000" spc="-5" dirty="0">
                <a:latin typeface="Times New Roman"/>
                <a:cs typeface="Times New Roman"/>
              </a:rPr>
              <a:t>Database management systems </a:t>
            </a:r>
            <a:r>
              <a:rPr sz="2000" dirty="0">
                <a:latin typeface="Times New Roman"/>
                <a:cs typeface="Times New Roman"/>
              </a:rPr>
              <a:t>(SQL </a:t>
            </a:r>
            <a:r>
              <a:rPr sz="2000" spc="-15" dirty="0">
                <a:latin typeface="Times New Roman"/>
                <a:cs typeface="Times New Roman"/>
              </a:rPr>
              <a:t>Server, </a:t>
            </a:r>
            <a:r>
              <a:rPr sz="2000" dirty="0">
                <a:latin typeface="Times New Roman"/>
                <a:cs typeface="Times New Roman"/>
              </a:rPr>
              <a:t>Oracle,  </a:t>
            </a:r>
            <a:r>
              <a:rPr sz="2000" spc="-5" dirty="0">
                <a:latin typeface="Times New Roman"/>
                <a:cs typeface="Times New Roman"/>
              </a:rPr>
              <a:t>MySQL)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2000" spc="-5" dirty="0">
                <a:latin typeface="Times New Roman"/>
                <a:cs typeface="Times New Roman"/>
              </a:rPr>
              <a:t>Runtime </a:t>
            </a:r>
            <a:r>
              <a:rPr sz="2000" dirty="0">
                <a:latin typeface="Times New Roman"/>
                <a:cs typeface="Times New Roman"/>
              </a:rPr>
              <a:t>(JRE and .NET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583" y="4768977"/>
            <a:ext cx="630047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PaaS </a:t>
            </a:r>
            <a:r>
              <a:rPr sz="2000" spc="-5" dirty="0">
                <a:latin typeface="Times New Roman"/>
                <a:cs typeface="Times New Roman"/>
              </a:rPr>
              <a:t>is designed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support the complete web application  lifecycle: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Building, </a:t>
            </a:r>
            <a:r>
              <a:rPr sz="2000" spc="-20" dirty="0">
                <a:latin typeface="Times New Roman"/>
                <a:cs typeface="Times New Roman"/>
              </a:rPr>
              <a:t>Testing, </a:t>
            </a:r>
            <a:r>
              <a:rPr sz="2000" dirty="0">
                <a:latin typeface="Times New Roman"/>
                <a:cs typeface="Times New Roman"/>
              </a:rPr>
              <a:t>Deploying, Managing and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Updating.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41464" y="1502663"/>
            <a:ext cx="4797552" cy="4507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40139" y="3572636"/>
            <a:ext cx="679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75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AAS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175495" y="1931873"/>
            <a:ext cx="83693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endParaRPr sz="1600">
              <a:latin typeface="Times New Roman"/>
              <a:cs typeface="Times New Roman"/>
            </a:endParaRPr>
          </a:p>
          <a:p>
            <a:pPr marL="12192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11002" y="3654933"/>
            <a:ext cx="768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Databa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3978" y="3639692"/>
            <a:ext cx="88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Middle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0923" y="5087873"/>
            <a:ext cx="846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elop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  nt</a:t>
            </a:r>
            <a:r>
              <a:rPr sz="14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Platform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012948" y="1722120"/>
            <a:ext cx="6015228" cy="4634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781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 vs.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6373" y="1890648"/>
          <a:ext cx="9912984" cy="4502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25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7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28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PaaS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9865">
                <a:tc>
                  <a:txBody>
                    <a:bodyPr/>
                    <a:lstStyle/>
                    <a:p>
                      <a:pPr marL="91440" marR="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 refers to the cloud service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provides  on-demand infrastructure services to the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customer.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infrastructure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may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refer to rentable resources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such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as computation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power,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storage,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load-balancer,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marR="3683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Platform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service (PaaS) is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 complete  development and deployment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environment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 cloud. It includes infrastructure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well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middleware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development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tools and database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management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systems.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91440" marR="1155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IaaS provider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responsible for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managing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physical resources such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servers, networking,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 storage.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Virtualization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operating system are  also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managed by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provider.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marR="1511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 model,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application and data are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managed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by the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whereas the physical  components,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middleware,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operating system,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databases,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runtime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are handled by the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provider.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30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Examples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include: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Amazon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EC2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Azure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Rackspace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Google Compute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Engine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Examples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include: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Azure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Force.com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NETSUITE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AT&amp;T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689860" y="1225296"/>
            <a:ext cx="707136" cy="522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1781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IaaS vs.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680710" cy="212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Platform as a Service – Some examples</a:t>
            </a:r>
            <a:r>
              <a:rPr sz="2400" b="1" spc="-1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NetSuite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Windows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Azure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Rackspace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Google App</a:t>
            </a:r>
            <a:r>
              <a:rPr sz="2000" b="1" spc="-1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Microsoft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azure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127" y="3860291"/>
            <a:ext cx="1775460" cy="1112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523744" y="3019044"/>
            <a:ext cx="9066530" cy="3141345"/>
            <a:chOff x="2523744" y="3019044"/>
            <a:chExt cx="9066530" cy="3141345"/>
          </a:xfrm>
        </p:grpSpPr>
        <p:sp>
          <p:nvSpPr>
            <p:cNvPr id="6" name="object 6"/>
            <p:cNvSpPr/>
            <p:nvPr/>
          </p:nvSpPr>
          <p:spPr>
            <a:xfrm>
              <a:off x="2523744" y="4422647"/>
              <a:ext cx="2084832" cy="4556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95615" y="4140708"/>
              <a:ext cx="827531" cy="8260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14560" y="4140708"/>
              <a:ext cx="1775459" cy="8869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64296" y="3938016"/>
              <a:ext cx="1606296" cy="1112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7764" y="3019044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3"/>
                  </a:lnTo>
                  <a:lnTo>
                    <a:pt x="3643884" y="3140963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54295" y="4354068"/>
              <a:ext cx="2685415" cy="925194"/>
            </a:xfrm>
            <a:custGeom>
              <a:avLst/>
              <a:gdLst/>
              <a:ahLst/>
              <a:cxnLst/>
              <a:rect l="l" t="t" r="r" b="b"/>
              <a:pathLst>
                <a:path w="2685415" h="925195">
                  <a:moveTo>
                    <a:pt x="333755" y="0"/>
                  </a:moveTo>
                  <a:lnTo>
                    <a:pt x="2161667" y="0"/>
                  </a:lnTo>
                </a:path>
                <a:path w="2685415" h="925195">
                  <a:moveTo>
                    <a:pt x="0" y="925067"/>
                  </a:moveTo>
                  <a:lnTo>
                    <a:pt x="2685160" y="925067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53480" y="4668139"/>
            <a:ext cx="5270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latin typeface="Carlito"/>
                <a:cs typeface="Carlito"/>
              </a:rPr>
              <a:t>P</a:t>
            </a:r>
            <a:r>
              <a:rPr sz="2000" b="1" dirty="0">
                <a:latin typeface="Carlito"/>
                <a:cs typeface="Carlito"/>
              </a:rPr>
              <a:t>a</a:t>
            </a:r>
            <a:r>
              <a:rPr sz="2000" b="1" spc="-15" dirty="0">
                <a:latin typeface="Carlito"/>
                <a:cs typeface="Carlito"/>
              </a:rPr>
              <a:t>a</a:t>
            </a:r>
            <a:r>
              <a:rPr sz="2000" b="1" dirty="0">
                <a:latin typeface="Carlito"/>
                <a:cs typeface="Carlito"/>
              </a:rPr>
              <a:t>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74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9899904" y="5792723"/>
            <a:ext cx="1691640" cy="563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27335" y="3662171"/>
            <a:ext cx="1886712" cy="943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668" y="1143457"/>
            <a:ext cx="8870315" cy="554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PaaS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Benefits</a:t>
            </a:r>
            <a:endParaRPr sz="2400">
              <a:latin typeface="Times New Roman"/>
              <a:cs typeface="Times New Roman"/>
            </a:endParaRPr>
          </a:p>
          <a:p>
            <a:pPr marL="673735" indent="-343535" algn="just">
              <a:lnSpc>
                <a:spcPct val="100000"/>
              </a:lnSpc>
              <a:spcBef>
                <a:spcPts val="1675"/>
              </a:spcBef>
              <a:buFont typeface="Arial"/>
              <a:buChar char="•"/>
              <a:tabLst>
                <a:tab pos="67437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Reduced </a:t>
            </a:r>
            <a:r>
              <a:rPr sz="1800" b="1" dirty="0">
                <a:latin typeface="Times New Roman"/>
                <a:cs typeface="Times New Roman"/>
              </a:rPr>
              <a:t>Development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  <a:p>
            <a:pPr marL="788035" marR="64769" algn="just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server </a:t>
            </a:r>
            <a:r>
              <a:rPr sz="1800" dirty="0">
                <a:latin typeface="Times New Roman"/>
                <a:cs typeface="Times New Roman"/>
              </a:rPr>
              <a:t>side components such as web </a:t>
            </a:r>
            <a:r>
              <a:rPr sz="1800" spc="-5" dirty="0">
                <a:latin typeface="Times New Roman"/>
                <a:cs typeface="Times New Roman"/>
              </a:rPr>
              <a:t>servers, </a:t>
            </a:r>
            <a:r>
              <a:rPr sz="1800" dirty="0">
                <a:latin typeface="Times New Roman"/>
                <a:cs typeface="Times New Roman"/>
              </a:rPr>
              <a:t>storage, and </a:t>
            </a:r>
            <a:r>
              <a:rPr sz="1800" spc="-5" dirty="0">
                <a:latin typeface="Times New Roman"/>
                <a:cs typeface="Times New Roman"/>
              </a:rPr>
              <a:t>networking </a:t>
            </a:r>
            <a:r>
              <a:rPr sz="1800" dirty="0">
                <a:latin typeface="Times New Roman"/>
                <a:cs typeface="Times New Roman"/>
              </a:rPr>
              <a:t>are provided  by the </a:t>
            </a:r>
            <a:r>
              <a:rPr sz="1800" spc="-5" dirty="0">
                <a:latin typeface="Times New Roman"/>
                <a:cs typeface="Times New Roman"/>
              </a:rPr>
              <a:t>PaaS </a:t>
            </a:r>
            <a:r>
              <a:rPr sz="1800" spc="-15" dirty="0">
                <a:latin typeface="Times New Roman"/>
                <a:cs typeface="Times New Roman"/>
              </a:rPr>
              <a:t>provider. </a:t>
            </a:r>
            <a:r>
              <a:rPr sz="1800" dirty="0">
                <a:latin typeface="Times New Roman"/>
                <a:cs typeface="Times New Roman"/>
              </a:rPr>
              <a:t>The development team need not configure or maintain </a:t>
            </a:r>
            <a:r>
              <a:rPr sz="1800" spc="-5" dirty="0">
                <a:latin typeface="Times New Roman"/>
                <a:cs typeface="Times New Roman"/>
              </a:rPr>
              <a:t>them.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  </a:t>
            </a:r>
            <a:r>
              <a:rPr sz="1800" spc="-5" dirty="0">
                <a:latin typeface="Times New Roman"/>
                <a:cs typeface="Times New Roman"/>
              </a:rPr>
              <a:t>saves time </a:t>
            </a:r>
            <a:r>
              <a:rPr sz="1800" dirty="0">
                <a:latin typeface="Times New Roman"/>
                <a:cs typeface="Times New Roman"/>
              </a:rPr>
              <a:t>and results in faster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development.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73735" indent="-343535" algn="just">
              <a:lnSpc>
                <a:spcPct val="100000"/>
              </a:lnSpc>
              <a:buFont typeface="Arial"/>
              <a:buChar char="•"/>
              <a:tabLst>
                <a:tab pos="67437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Support </a:t>
            </a:r>
            <a:r>
              <a:rPr sz="1800" b="1" dirty="0">
                <a:latin typeface="Times New Roman"/>
                <a:cs typeface="Times New Roman"/>
              </a:rPr>
              <a:t>for </a:t>
            </a:r>
            <a:r>
              <a:rPr sz="1800" b="1" spc="-5" dirty="0">
                <a:latin typeface="Times New Roman"/>
                <a:cs typeface="Times New Roman"/>
              </a:rPr>
              <a:t>Different Programming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Languages</a:t>
            </a:r>
            <a:endParaRPr sz="1800">
              <a:latin typeface="Times New Roman"/>
              <a:cs typeface="Times New Roman"/>
            </a:endParaRPr>
          </a:p>
          <a:p>
            <a:pPr marL="788035" marR="156210" algn="just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PaaS </a:t>
            </a:r>
            <a:r>
              <a:rPr sz="1800" dirty="0">
                <a:latin typeface="Times New Roman"/>
                <a:cs typeface="Times New Roman"/>
              </a:rPr>
              <a:t>services support </a:t>
            </a:r>
            <a:r>
              <a:rPr sz="1800" spc="-5" dirty="0">
                <a:latin typeface="Times New Roman"/>
                <a:cs typeface="Times New Roman"/>
              </a:rPr>
              <a:t>many different programming </a:t>
            </a:r>
            <a:r>
              <a:rPr sz="1800" dirty="0">
                <a:latin typeface="Times New Roman"/>
                <a:cs typeface="Times New Roman"/>
              </a:rPr>
              <a:t>languages allowing the developers  to develop </a:t>
            </a:r>
            <a:r>
              <a:rPr sz="1800" spc="-5" dirty="0">
                <a:latin typeface="Times New Roman"/>
                <a:cs typeface="Times New Roman"/>
              </a:rPr>
              <a:t>simple web </a:t>
            </a:r>
            <a:r>
              <a:rPr sz="1800" dirty="0">
                <a:latin typeface="Times New Roman"/>
                <a:cs typeface="Times New Roman"/>
              </a:rPr>
              <a:t>applications to enterprise cloud solutions on the </a:t>
            </a:r>
            <a:r>
              <a:rPr sz="1800" spc="-5" dirty="0">
                <a:latin typeface="Times New Roman"/>
                <a:cs typeface="Times New Roman"/>
              </a:rPr>
              <a:t>same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platform.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1800" b="1" dirty="0">
                <a:latin typeface="Times New Roman"/>
                <a:cs typeface="Times New Roman"/>
              </a:rPr>
              <a:t>Easy Collaboration for Remote </a:t>
            </a:r>
            <a:r>
              <a:rPr sz="1800" b="1" spc="-5" dirty="0">
                <a:latin typeface="Times New Roman"/>
                <a:cs typeface="Times New Roman"/>
              </a:rPr>
              <a:t>and Distributed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Teams</a:t>
            </a:r>
            <a:endParaRPr sz="1800">
              <a:latin typeface="Times New Roman"/>
              <a:cs typeface="Times New Roman"/>
            </a:endParaRPr>
          </a:p>
          <a:p>
            <a:pPr marL="788035" marR="508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15" dirty="0">
                <a:latin typeface="Times New Roman"/>
                <a:cs typeface="Times New Roman"/>
              </a:rPr>
              <a:t>today’s </a:t>
            </a:r>
            <a:r>
              <a:rPr sz="1800" spc="-5" dirty="0">
                <a:latin typeface="Times New Roman"/>
                <a:cs typeface="Times New Roman"/>
              </a:rPr>
              <a:t>world </a:t>
            </a:r>
            <a:r>
              <a:rPr sz="1800" dirty="0">
                <a:latin typeface="Times New Roman"/>
                <a:cs typeface="Times New Roman"/>
              </a:rPr>
              <a:t>of freelancing and outsourcing, </a:t>
            </a:r>
            <a:r>
              <a:rPr sz="1800" spc="-5" dirty="0">
                <a:latin typeface="Times New Roman"/>
                <a:cs typeface="Times New Roman"/>
              </a:rPr>
              <a:t>software </a:t>
            </a:r>
            <a:r>
              <a:rPr sz="1800" dirty="0">
                <a:latin typeface="Times New Roman"/>
                <a:cs typeface="Times New Roman"/>
              </a:rPr>
              <a:t>development team </a:t>
            </a:r>
            <a:r>
              <a:rPr sz="1800" spc="-5" dirty="0">
                <a:latin typeface="Times New Roman"/>
                <a:cs typeface="Times New Roman"/>
              </a:rPr>
              <a:t>may </a:t>
            </a:r>
            <a:r>
              <a:rPr sz="1800" dirty="0">
                <a:latin typeface="Times New Roman"/>
                <a:cs typeface="Times New Roman"/>
              </a:rPr>
              <a:t>be  distributed over </a:t>
            </a:r>
            <a:r>
              <a:rPr sz="1800" spc="-5" dirty="0">
                <a:latin typeface="Times New Roman"/>
                <a:cs typeface="Times New Roman"/>
              </a:rPr>
              <a:t>different </a:t>
            </a:r>
            <a:r>
              <a:rPr sz="1800" dirty="0">
                <a:latin typeface="Times New Roman"/>
                <a:cs typeface="Times New Roman"/>
              </a:rPr>
              <a:t>locations all over the world. </a:t>
            </a:r>
            <a:r>
              <a:rPr sz="1800" spc="-5" dirty="0">
                <a:latin typeface="Times New Roman"/>
                <a:cs typeface="Times New Roman"/>
              </a:rPr>
              <a:t>PaaS </a:t>
            </a:r>
            <a:r>
              <a:rPr sz="1800" dirty="0">
                <a:latin typeface="Times New Roman"/>
                <a:cs typeface="Times New Roman"/>
              </a:rPr>
              <a:t>services </a:t>
            </a:r>
            <a:r>
              <a:rPr sz="1800" spc="-5" dirty="0">
                <a:latin typeface="Times New Roman"/>
                <a:cs typeface="Times New Roman"/>
              </a:rPr>
              <a:t>make </a:t>
            </a: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5" dirty="0">
                <a:latin typeface="Times New Roman"/>
                <a:cs typeface="Times New Roman"/>
              </a:rPr>
              <a:t>possible </a:t>
            </a:r>
            <a:r>
              <a:rPr sz="1800" dirty="0">
                <a:latin typeface="Times New Roman"/>
                <a:cs typeface="Times New Roman"/>
              </a:rPr>
              <a:t>for  these distributed teams to collaborate and allows them to access the </a:t>
            </a:r>
            <a:r>
              <a:rPr sz="1800" spc="-5" dirty="0">
                <a:latin typeface="Times New Roman"/>
                <a:cs typeface="Times New Roman"/>
              </a:rPr>
              <a:t>same software  </a:t>
            </a:r>
            <a:r>
              <a:rPr sz="1800" dirty="0">
                <a:latin typeface="Times New Roman"/>
                <a:cs typeface="Times New Roman"/>
              </a:rPr>
              <a:t>platform from anywhere and at any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time.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1800" b="1" dirty="0">
                <a:latin typeface="Times New Roman"/>
                <a:cs typeface="Times New Roman"/>
              </a:rPr>
              <a:t>High Development </a:t>
            </a:r>
            <a:r>
              <a:rPr sz="1800" b="1" spc="-5" dirty="0">
                <a:latin typeface="Times New Roman"/>
                <a:cs typeface="Times New Roman"/>
              </a:rPr>
              <a:t>Capabilities </a:t>
            </a:r>
            <a:r>
              <a:rPr sz="1800" b="1" dirty="0">
                <a:latin typeface="Times New Roman"/>
                <a:cs typeface="Times New Roman"/>
              </a:rPr>
              <a:t>without </a:t>
            </a:r>
            <a:r>
              <a:rPr sz="1800" b="1" spc="-5" dirty="0">
                <a:latin typeface="Times New Roman"/>
                <a:cs typeface="Times New Roman"/>
              </a:rPr>
              <a:t>Additional</a:t>
            </a:r>
            <a:r>
              <a:rPr sz="1800" b="1" spc="-1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Staff</a:t>
            </a:r>
            <a:endParaRPr sz="18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PaaS </a:t>
            </a:r>
            <a:r>
              <a:rPr sz="1800" dirty="0">
                <a:latin typeface="Times New Roman"/>
                <a:cs typeface="Times New Roman"/>
              </a:rPr>
              <a:t>providers provide, maintain, and upgrade all hardware and middleware,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thus</a:t>
            </a:r>
            <a:endParaRPr sz="18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eliminating the need for </a:t>
            </a:r>
            <a:r>
              <a:rPr sz="1800" spc="-10" dirty="0">
                <a:latin typeface="Times New Roman"/>
                <a:cs typeface="Times New Roman"/>
              </a:rPr>
              <a:t>staff </a:t>
            </a:r>
            <a:r>
              <a:rPr sz="1800" dirty="0">
                <a:latin typeface="Times New Roman"/>
                <a:cs typeface="Times New Roman"/>
              </a:rPr>
              <a:t>to do all these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tasks.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938004" y="4261103"/>
            <a:ext cx="1351788" cy="1351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55707" y="2206751"/>
            <a:ext cx="1517903" cy="1328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8355330" cy="456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PaaS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Risks: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664"/>
              </a:spcBef>
            </a:pPr>
            <a:r>
              <a:rPr sz="2000" dirty="0">
                <a:latin typeface="Times New Roman"/>
                <a:cs typeface="Times New Roman"/>
              </a:rPr>
              <a:t>Although PaaS services have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dirty="0">
                <a:latin typeface="Times New Roman"/>
                <a:cs typeface="Times New Roman"/>
              </a:rPr>
              <a:t>benefits, they </a:t>
            </a:r>
            <a:r>
              <a:rPr sz="2000" spc="-5" dirty="0">
                <a:latin typeface="Times New Roman"/>
                <a:cs typeface="Times New Roman"/>
              </a:rPr>
              <a:t>also come with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endParaRPr sz="20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disadvantages: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131570" indent="-343535">
              <a:lnSpc>
                <a:spcPct val="100000"/>
              </a:lnSpc>
              <a:buFont typeface="Arial"/>
              <a:buChar char="•"/>
              <a:tabLst>
                <a:tab pos="1130935" algn="l"/>
                <a:tab pos="1131570" algn="l"/>
              </a:tabLst>
            </a:pP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have no control over the virtual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that processes your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31570" marR="41084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30935" algn="l"/>
                <a:tab pos="1131570" algn="l"/>
              </a:tabLst>
            </a:pPr>
            <a:r>
              <a:rPr sz="2000" dirty="0">
                <a:latin typeface="Times New Roman"/>
                <a:cs typeface="Times New Roman"/>
              </a:rPr>
              <a:t>PaaS solutions are </a:t>
            </a:r>
            <a:r>
              <a:rPr sz="2000" spc="-5" dirty="0">
                <a:latin typeface="Times New Roman"/>
                <a:cs typeface="Times New Roman"/>
              </a:rPr>
              <a:t>less </a:t>
            </a:r>
            <a:r>
              <a:rPr sz="2000" dirty="0">
                <a:latin typeface="Times New Roman"/>
                <a:cs typeface="Times New Roman"/>
              </a:rPr>
              <a:t>flexible than IaaS. For </a:t>
            </a:r>
            <a:r>
              <a:rPr sz="2000" spc="-5" dirty="0">
                <a:latin typeface="Times New Roman"/>
                <a:cs typeface="Times New Roman"/>
              </a:rPr>
              <a:t>example,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cannot  create and </a:t>
            </a:r>
            <a:r>
              <a:rPr sz="2000" spc="-5" dirty="0">
                <a:latin typeface="Times New Roman"/>
                <a:cs typeface="Times New Roman"/>
              </a:rPr>
              <a:t>delete </a:t>
            </a:r>
            <a:r>
              <a:rPr sz="2000" dirty="0">
                <a:latin typeface="Times New Roman"/>
                <a:cs typeface="Times New Roman"/>
              </a:rPr>
              <a:t>several virtual </a:t>
            </a:r>
            <a:r>
              <a:rPr sz="2000" spc="-5" dirty="0">
                <a:latin typeface="Times New Roman"/>
                <a:cs typeface="Times New Roman"/>
              </a:rPr>
              <a:t>machines </a:t>
            </a:r>
            <a:r>
              <a:rPr sz="2000" dirty="0">
                <a:latin typeface="Times New Roman"/>
                <a:cs typeface="Times New Roman"/>
              </a:rPr>
              <a:t>at a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31570" marR="508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30935" algn="l"/>
                <a:tab pos="1131570" algn="l"/>
              </a:tabLst>
            </a:pP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comes </a:t>
            </a:r>
            <a:r>
              <a:rPr sz="2000" dirty="0">
                <a:latin typeface="Times New Roman"/>
                <a:cs typeface="Times New Roman"/>
              </a:rPr>
              <a:t>with a predefined </a:t>
            </a:r>
            <a:r>
              <a:rPr sz="2000" spc="-5" dirty="0">
                <a:latin typeface="Times New Roman"/>
                <a:cs typeface="Times New Roman"/>
              </a:rPr>
              <a:t>programming model </a:t>
            </a:r>
            <a:r>
              <a:rPr sz="2000" dirty="0">
                <a:latin typeface="Times New Roman"/>
                <a:cs typeface="Times New Roman"/>
              </a:rPr>
              <a:t>which can result in  vendor lock-in issues since you have to use only the languages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31570" marR="730250" indent="-343535">
              <a:lnSpc>
                <a:spcPct val="100000"/>
              </a:lnSpc>
              <a:buFont typeface="Arial"/>
              <a:buChar char="•"/>
              <a:tabLst>
                <a:tab pos="1130935" algn="l"/>
                <a:tab pos="1131570" algn="l"/>
              </a:tabLst>
            </a:pPr>
            <a:r>
              <a:rPr sz="2000" dirty="0">
                <a:latin typeface="Times New Roman"/>
                <a:cs typeface="Times New Roman"/>
              </a:rPr>
              <a:t>Migration to the cloud can be </a:t>
            </a:r>
            <a:r>
              <a:rPr sz="2000" spc="-5" dirty="0">
                <a:latin typeface="Times New Roman"/>
                <a:cs typeface="Times New Roman"/>
              </a:rPr>
              <a:t>difficult </a:t>
            </a:r>
            <a:r>
              <a:rPr sz="2000" dirty="0">
                <a:latin typeface="Times New Roman"/>
                <a:cs typeface="Times New Roman"/>
              </a:rPr>
              <a:t>if the existing code is</a:t>
            </a:r>
            <a:r>
              <a:rPr sz="2000" spc="-254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  </a:t>
            </a:r>
            <a:r>
              <a:rPr sz="2000" dirty="0">
                <a:latin typeface="Times New Roman"/>
                <a:cs typeface="Times New Roman"/>
              </a:rPr>
              <a:t>supported by 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9733915" cy="278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6"/>
              <a:tabLst>
                <a:tab pos="807085" algn="l"/>
                <a:tab pos="807720" algn="l"/>
                <a:tab pos="264795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is a </a:t>
            </a:r>
            <a:r>
              <a:rPr sz="2000" spc="-5" dirty="0">
                <a:latin typeface="Times New Roman"/>
                <a:cs typeface="Times New Roman"/>
              </a:rPr>
              <a:t>complete </a:t>
            </a:r>
            <a:r>
              <a:rPr sz="2000" dirty="0">
                <a:latin typeface="Times New Roman"/>
                <a:cs typeface="Times New Roman"/>
              </a:rPr>
              <a:t>development and </a:t>
            </a:r>
            <a:r>
              <a:rPr sz="2000" spc="-5" dirty="0">
                <a:latin typeface="Times New Roman"/>
                <a:cs typeface="Times New Roman"/>
              </a:rPr>
              <a:t>deployment </a:t>
            </a:r>
            <a:r>
              <a:rPr sz="2000" dirty="0">
                <a:latin typeface="Times New Roman"/>
                <a:cs typeface="Times New Roman"/>
              </a:rPr>
              <a:t>environment in 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6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DaaS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427595" cy="339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7"/>
              <a:tabLst>
                <a:tab pos="807085" algn="l"/>
                <a:tab pos="807720" algn="l"/>
              </a:tabLst>
            </a:pPr>
            <a:r>
              <a:rPr sz="2000" spc="-5" dirty="0">
                <a:latin typeface="Times New Roman"/>
                <a:cs typeface="Times New Roman"/>
              </a:rPr>
              <a:t>Select </a:t>
            </a:r>
            <a:r>
              <a:rPr sz="2000" dirty="0">
                <a:latin typeface="Times New Roman"/>
                <a:cs typeface="Times New Roman"/>
              </a:rPr>
              <a:t>the component that is </a:t>
            </a:r>
            <a:r>
              <a:rPr sz="2000" spc="-5" dirty="0">
                <a:latin typeface="Times New Roman"/>
                <a:cs typeface="Times New Roman"/>
              </a:rPr>
              <a:t>managed </a:t>
            </a:r>
            <a:r>
              <a:rPr sz="2000" dirty="0">
                <a:latin typeface="Times New Roman"/>
                <a:cs typeface="Times New Roman"/>
              </a:rPr>
              <a:t>by the user in PaaS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7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Middleware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Database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4967605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18"/>
              <a:tabLst>
                <a:tab pos="807085" algn="l"/>
                <a:tab pos="807720" algn="l"/>
                <a:tab pos="264795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is an </a:t>
            </a:r>
            <a:r>
              <a:rPr sz="2000" spc="-5" dirty="0">
                <a:latin typeface="Times New Roman"/>
                <a:cs typeface="Times New Roman"/>
              </a:rPr>
              <a:t>example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8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EC2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Force.com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Force.com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7176134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Self-Assessment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19"/>
              <a:tabLst>
                <a:tab pos="807085" algn="l"/>
                <a:tab pos="807720" algn="l"/>
              </a:tabLst>
            </a:pPr>
            <a:r>
              <a:rPr sz="2000" dirty="0">
                <a:latin typeface="Times New Roman"/>
                <a:cs typeface="Times New Roman"/>
              </a:rPr>
              <a:t>PaaS services support </a:t>
            </a:r>
            <a:r>
              <a:rPr sz="2000" spc="-5" dirty="0">
                <a:latin typeface="Times New Roman"/>
                <a:cs typeface="Times New Roman"/>
              </a:rPr>
              <a:t>many different programming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languages.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9"/>
            </a:pPr>
            <a:endParaRPr sz="205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spc="-20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marL="1264285" lvl="1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sz="2000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825740" y="1947672"/>
            <a:ext cx="2628900" cy="1758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5840" y="4527803"/>
            <a:ext cx="18288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221181"/>
            <a:ext cx="95796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Dropbox is an </a:t>
            </a:r>
            <a:r>
              <a:rPr sz="2000" spc="-5" dirty="0">
                <a:latin typeface="Times New Roman"/>
                <a:cs typeface="Times New Roman"/>
              </a:rPr>
              <a:t>example </a:t>
            </a:r>
            <a:r>
              <a:rPr sz="2000" dirty="0">
                <a:latin typeface="Times New Roman"/>
                <a:cs typeface="Times New Roman"/>
              </a:rPr>
              <a:t>of a cloud storage service. </a:t>
            </a:r>
            <a:r>
              <a:rPr sz="2000" spc="-70" dirty="0">
                <a:latin typeface="Times New Roman"/>
                <a:cs typeface="Times New Roman"/>
              </a:rPr>
              <a:t>We </a:t>
            </a:r>
            <a:r>
              <a:rPr sz="2000" dirty="0">
                <a:latin typeface="Times New Roman"/>
                <a:cs typeface="Times New Roman"/>
              </a:rPr>
              <a:t>can store our files and then access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from any location and device when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45668" y="3660394"/>
            <a:ext cx="96151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Similarly, </a:t>
            </a:r>
            <a:r>
              <a:rPr sz="2000" dirty="0">
                <a:latin typeface="Times New Roman"/>
                <a:cs typeface="Times New Roman"/>
              </a:rPr>
              <a:t>when we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spc="5" dirty="0">
                <a:latin typeface="Times New Roman"/>
                <a:cs typeface="Times New Roman"/>
              </a:rPr>
              <a:t>our </a:t>
            </a:r>
            <a:r>
              <a:rPr sz="2000" spc="-5" dirty="0">
                <a:latin typeface="Times New Roman"/>
                <a:cs typeface="Times New Roman"/>
              </a:rPr>
              <a:t>e-mail that </a:t>
            </a:r>
            <a:r>
              <a:rPr sz="2000" dirty="0">
                <a:latin typeface="Times New Roman"/>
                <a:cs typeface="Times New Roman"/>
              </a:rPr>
              <a:t>is stored on an </a:t>
            </a:r>
            <a:r>
              <a:rPr sz="2000" spc="-5" dirty="0">
                <a:latin typeface="Times New Roman"/>
                <a:cs typeface="Times New Roman"/>
              </a:rPr>
              <a:t>e-mail </a:t>
            </a:r>
            <a:r>
              <a:rPr sz="2000" dirty="0">
                <a:latin typeface="Times New Roman"/>
                <a:cs typeface="Times New Roman"/>
              </a:rPr>
              <a:t>server elsewhere in 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world,  we </a:t>
            </a:r>
            <a:r>
              <a:rPr sz="2000" spc="-5" dirty="0">
                <a:latin typeface="Times New Roman"/>
                <a:cs typeface="Times New Roman"/>
              </a:rPr>
              <a:t>are </a:t>
            </a:r>
            <a:r>
              <a:rPr sz="2000" dirty="0">
                <a:latin typeface="Times New Roman"/>
                <a:cs typeface="Times New Roman"/>
              </a:rPr>
              <a:t>actually accessing an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as a service – a form of cloud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14425" y="1835023"/>
          <a:ext cx="10189210" cy="1590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1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marL="80645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URL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176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221615">
                        <a:lnSpc>
                          <a:spcPts val="2400"/>
                        </a:lnSpc>
                        <a:spcBef>
                          <a:spcPts val="65"/>
                        </a:spcBef>
                      </a:pPr>
                      <a:r>
                        <a:rPr sz="20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https://azure.microsoft.com/en- </a:t>
                      </a:r>
                      <a:r>
                        <a:rPr sz="2000" spc="-5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20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in/overview/what-is-paas/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explains PaaS delivery</a:t>
                      </a:r>
                      <a:r>
                        <a:rPr sz="20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model.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7320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637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71450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08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https://rubygarage.org/blog/iaas- </a:t>
                      </a:r>
                      <a:r>
                        <a:rPr sz="2000" spc="-5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sz="20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vs-paas-vs-saas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explains the PaaS</a:t>
                      </a:r>
                      <a:r>
                        <a:rPr sz="20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benfits.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6700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Document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9232" y="1267967"/>
            <a:ext cx="513588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87167" y="1286255"/>
            <a:ext cx="553212" cy="48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Video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14425" y="1835023"/>
          <a:ext cx="10189209" cy="1582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8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7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marL="80645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Topics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URL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Notes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425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2875" marB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310"/>
                        </a:lnSpc>
                      </a:pPr>
                      <a:r>
                        <a:rPr sz="20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2365"/>
                        </a:lnSpc>
                      </a:pPr>
                      <a:r>
                        <a:rPr sz="20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v=whx01vzmlns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 marR="260985">
                        <a:lnSpc>
                          <a:spcPts val="24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The video gives an overview of</a:t>
                      </a:r>
                      <a:r>
                        <a:rPr sz="20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PaaS  delivery</a:t>
                      </a:r>
                      <a:r>
                        <a:rPr sz="2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model.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637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Benefits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67005" marB="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826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 </a:t>
                      </a:r>
                      <a:r>
                        <a:rPr sz="2000" spc="-1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sz="2000" u="sng" spc="-1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v=OCuHYef5Tzk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 marR="44259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This video discusses the benefits</a:t>
                      </a:r>
                      <a:r>
                        <a:rPr sz="2000" spc="-1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  PaaS.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605" marB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4005" y="2722879"/>
            <a:ext cx="5248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Software as a</a:t>
            </a:r>
            <a:r>
              <a:rPr sz="4000" b="1" spc="-2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Cloud Delivery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8368" y="1143457"/>
            <a:ext cx="2710180" cy="3042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57860" algn="l"/>
                <a:tab pos="658495" algn="l"/>
              </a:tabLst>
            </a:pPr>
            <a:r>
              <a:rPr sz="2000" dirty="0">
                <a:latin typeface="Times New Roman"/>
                <a:cs typeface="Times New Roman"/>
              </a:rPr>
              <a:t>Overview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"/>
              <a:buChar char="•"/>
              <a:tabLst>
                <a:tab pos="657860" algn="l"/>
                <a:tab pos="658495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marL="1115060" lvl="1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15060" algn="l"/>
                <a:tab pos="1115695" algn="l"/>
              </a:tabLst>
            </a:pP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  <a:p>
            <a:pPr marL="1115060" lvl="1" indent="-343535">
              <a:lnSpc>
                <a:spcPct val="100000"/>
              </a:lnSpc>
              <a:buFont typeface="Arial"/>
              <a:buChar char="•"/>
              <a:tabLst>
                <a:tab pos="1115060" algn="l"/>
                <a:tab pos="1115695" algn="l"/>
              </a:tabLst>
            </a:pPr>
            <a:r>
              <a:rPr sz="2000" spc="5" dirty="0">
                <a:latin typeface="Times New Roman"/>
                <a:cs typeface="Times New Roman"/>
              </a:rPr>
              <a:t>Google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Suite</a:t>
            </a:r>
            <a:endParaRPr sz="2000">
              <a:latin typeface="Times New Roman"/>
              <a:cs typeface="Times New Roman"/>
            </a:endParaRPr>
          </a:p>
          <a:p>
            <a:pPr marL="1115060" lvl="1" indent="-343535">
              <a:lnSpc>
                <a:spcPct val="100000"/>
              </a:lnSpc>
              <a:buFont typeface="Arial"/>
              <a:buChar char="•"/>
              <a:tabLst>
                <a:tab pos="1115060" algn="l"/>
                <a:tab pos="1115695" algn="l"/>
              </a:tabLst>
            </a:pPr>
            <a:r>
              <a:rPr sz="2000" dirty="0">
                <a:latin typeface="Times New Roman"/>
                <a:cs typeface="Times New Roman"/>
              </a:rPr>
              <a:t>Salesforce.com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"/>
              <a:buChar char="•"/>
              <a:tabLst>
                <a:tab pos="657860" algn="l"/>
                <a:tab pos="658495" algn="l"/>
              </a:tabLst>
            </a:pPr>
            <a:r>
              <a:rPr sz="2000" dirty="0">
                <a:latin typeface="Times New Roman"/>
                <a:cs typeface="Times New Roman"/>
              </a:rPr>
              <a:t>Evaluating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"/>
              <a:buChar char="•"/>
              <a:tabLst>
                <a:tab pos="657860" algn="l"/>
                <a:tab pos="658495" algn="l"/>
              </a:tabLst>
            </a:pPr>
            <a:r>
              <a:rPr sz="2000" spc="-5" dirty="0">
                <a:latin typeface="Times New Roman"/>
                <a:cs typeface="Times New Roman"/>
              </a:rPr>
              <a:t>Impact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"/>
              <a:buChar char="•"/>
              <a:tabLst>
                <a:tab pos="657860" algn="l"/>
                <a:tab pos="658495" algn="l"/>
              </a:tabLst>
            </a:pPr>
            <a:r>
              <a:rPr sz="2000" spc="-5" dirty="0">
                <a:latin typeface="Times New Roman"/>
                <a:cs typeface="Times New Roman"/>
              </a:rPr>
              <a:t>Benefits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Risks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84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9249156" y="4847844"/>
            <a:ext cx="2558796" cy="1498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8441055" cy="548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Software </a:t>
            </a:r>
            <a:r>
              <a:rPr sz="2400" b="1" dirty="0">
                <a:latin typeface="Times New Roman"/>
                <a:cs typeface="Times New Roman"/>
              </a:rPr>
              <a:t>as a Service –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673735" marR="9525" indent="-342900" algn="just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4370" algn="l"/>
              </a:tabLst>
            </a:pPr>
            <a:r>
              <a:rPr sz="2000" dirty="0">
                <a:latin typeface="Times New Roman"/>
                <a:cs typeface="Times New Roman"/>
              </a:rPr>
              <a:t>Software as a service (SaaS) allows users to connect to and use cloud-based  apps over the Internet. </a:t>
            </a:r>
            <a:r>
              <a:rPr sz="2000" spc="-10" dirty="0">
                <a:latin typeface="Times New Roman"/>
                <a:cs typeface="Times New Roman"/>
              </a:rPr>
              <a:t>Common </a:t>
            </a:r>
            <a:r>
              <a:rPr sz="2000" spc="-5" dirty="0">
                <a:latin typeface="Times New Roman"/>
                <a:cs typeface="Times New Roman"/>
              </a:rPr>
              <a:t>examples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email, </a:t>
            </a:r>
            <a:r>
              <a:rPr sz="2000" dirty="0">
                <a:latin typeface="Times New Roman"/>
                <a:cs typeface="Times New Roman"/>
              </a:rPr>
              <a:t>calendaring, and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  </a:t>
            </a:r>
            <a:r>
              <a:rPr sz="2000" dirty="0">
                <a:latin typeface="Times New Roman"/>
                <a:cs typeface="Times New Roman"/>
              </a:rPr>
              <a:t>tools such as Microsoft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365.)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225425" indent="-342900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dirty="0">
                <a:latin typeface="Times New Roman"/>
                <a:cs typeface="Times New Roman"/>
              </a:rPr>
              <a:t>SaaS provides a </a:t>
            </a:r>
            <a:r>
              <a:rPr sz="2000" spc="-5" dirty="0">
                <a:latin typeface="Times New Roman"/>
                <a:cs typeface="Times New Roman"/>
              </a:rPr>
              <a:t>complete </a:t>
            </a:r>
            <a:r>
              <a:rPr sz="2000" dirty="0">
                <a:latin typeface="Times New Roman"/>
                <a:cs typeface="Times New Roman"/>
              </a:rPr>
              <a:t>software solution which you purchase on a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pay-  </a:t>
            </a:r>
            <a:r>
              <a:rPr sz="2000" dirty="0">
                <a:latin typeface="Times New Roman"/>
                <a:cs typeface="Times New Roman"/>
              </a:rPr>
              <a:t>as-you-go basis from a cloud service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34925" indent="-342900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rent the use of an </a:t>
            </a:r>
            <a:r>
              <a:rPr sz="2000" spc="-5" dirty="0">
                <a:latin typeface="Times New Roman"/>
                <a:cs typeface="Times New Roman"/>
              </a:rPr>
              <a:t>app </a:t>
            </a:r>
            <a:r>
              <a:rPr sz="2000" dirty="0">
                <a:latin typeface="Times New Roman"/>
                <a:cs typeface="Times New Roman"/>
              </a:rPr>
              <a:t>for your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and your users connect to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 over the Internet, usually with a web </a:t>
            </a:r>
            <a:r>
              <a:rPr sz="2000" spc="-15" dirty="0">
                <a:latin typeface="Times New Roman"/>
                <a:cs typeface="Times New Roman"/>
              </a:rPr>
              <a:t>browser. </a:t>
            </a:r>
            <a:r>
              <a:rPr sz="2000" dirty="0">
                <a:latin typeface="Times New Roman"/>
                <a:cs typeface="Times New Roman"/>
              </a:rPr>
              <a:t>All of the underlying  </a:t>
            </a:r>
            <a:r>
              <a:rPr sz="2000" spc="-5" dirty="0">
                <a:latin typeface="Times New Roman"/>
                <a:cs typeface="Times New Roman"/>
              </a:rPr>
              <a:t>infrastructure, middleware, </a:t>
            </a:r>
            <a:r>
              <a:rPr sz="2000" dirty="0">
                <a:latin typeface="Times New Roman"/>
                <a:cs typeface="Times New Roman"/>
              </a:rPr>
              <a:t>app software, and app data are located in the  </a:t>
            </a:r>
            <a:r>
              <a:rPr sz="2000" spc="-5" dirty="0">
                <a:latin typeface="Times New Roman"/>
                <a:cs typeface="Times New Roman"/>
              </a:rPr>
              <a:t>service provider’s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center.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service </a:t>
            </a:r>
            <a:r>
              <a:rPr sz="2000" dirty="0">
                <a:latin typeface="Times New Roman"/>
                <a:cs typeface="Times New Roman"/>
              </a:rPr>
              <a:t>provider </a:t>
            </a:r>
            <a:r>
              <a:rPr sz="2000" spc="-5" dirty="0">
                <a:latin typeface="Times New Roman"/>
                <a:cs typeface="Times New Roman"/>
              </a:rPr>
              <a:t>manages </a:t>
            </a:r>
            <a:r>
              <a:rPr sz="2000" dirty="0">
                <a:latin typeface="Times New Roman"/>
                <a:cs typeface="Times New Roman"/>
              </a:rPr>
              <a:t>the hardware and software and with the  appropriate service </a:t>
            </a:r>
            <a:r>
              <a:rPr sz="2000" spc="-5" dirty="0">
                <a:latin typeface="Times New Roman"/>
                <a:cs typeface="Times New Roman"/>
              </a:rPr>
              <a:t>agreement </a:t>
            </a:r>
            <a:r>
              <a:rPr sz="2000" dirty="0">
                <a:latin typeface="Times New Roman"/>
                <a:cs typeface="Times New Roman"/>
              </a:rPr>
              <a:t>will ensure the </a:t>
            </a:r>
            <a:r>
              <a:rPr sz="2000" spc="-5" dirty="0">
                <a:latin typeface="Times New Roman"/>
                <a:cs typeface="Times New Roman"/>
              </a:rPr>
              <a:t>availability </a:t>
            </a:r>
            <a:r>
              <a:rPr sz="2000" dirty="0">
                <a:latin typeface="Times New Roman"/>
                <a:cs typeface="Times New Roman"/>
              </a:rPr>
              <a:t>and the security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 the app and your data as </a:t>
            </a:r>
            <a:r>
              <a:rPr sz="2000" spc="-5" dirty="0">
                <a:latin typeface="Times New Roman"/>
                <a:cs typeface="Times New Roman"/>
              </a:rPr>
              <a:t>well. SaaS </a:t>
            </a:r>
            <a:r>
              <a:rPr sz="2000" dirty="0">
                <a:latin typeface="Times New Roman"/>
                <a:cs typeface="Times New Roman"/>
              </a:rPr>
              <a:t>allows your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to get quickly  up and running with an app at </a:t>
            </a:r>
            <a:r>
              <a:rPr sz="2000" spc="-10" dirty="0">
                <a:latin typeface="Times New Roman"/>
                <a:cs typeface="Times New Roman"/>
              </a:rPr>
              <a:t>minimal </a:t>
            </a:r>
            <a:r>
              <a:rPr sz="2000" dirty="0">
                <a:latin typeface="Times New Roman"/>
                <a:cs typeface="Times New Roman"/>
              </a:rPr>
              <a:t>upfront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811768" y="4270247"/>
            <a:ext cx="2779776" cy="2086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9688195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Traditional </a:t>
            </a:r>
            <a:r>
              <a:rPr sz="2400" b="1" spc="-10" dirty="0">
                <a:latin typeface="Times New Roman"/>
                <a:cs typeface="Times New Roman"/>
              </a:rPr>
              <a:t>Software </a:t>
            </a:r>
            <a:r>
              <a:rPr sz="2400" b="1" dirty="0">
                <a:latin typeface="Times New Roman"/>
                <a:cs typeface="Times New Roman"/>
              </a:rPr>
              <a:t>vs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330835" marR="5080" algn="just">
              <a:lnSpc>
                <a:spcPct val="100000"/>
              </a:lnSpc>
              <a:spcBef>
                <a:spcPts val="1664"/>
              </a:spcBef>
            </a:pPr>
            <a:r>
              <a:rPr sz="2000" dirty="0">
                <a:latin typeface="Times New Roman"/>
                <a:cs typeface="Times New Roman"/>
              </a:rPr>
              <a:t>SaaS products are generally prebuilt and </a:t>
            </a:r>
            <a:r>
              <a:rPr sz="2000" spc="-5" dirty="0">
                <a:latin typeface="Times New Roman"/>
                <a:cs typeface="Times New Roman"/>
              </a:rPr>
              <a:t>consumed </a:t>
            </a:r>
            <a:r>
              <a:rPr sz="2000" dirty="0">
                <a:latin typeface="Times New Roman"/>
                <a:cs typeface="Times New Roman"/>
              </a:rPr>
              <a:t>using the provided functionality</a:t>
            </a:r>
            <a:r>
              <a:rPr sz="2000" spc="-2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  </a:t>
            </a:r>
            <a:r>
              <a:rPr sz="2000" spc="-5" dirty="0">
                <a:latin typeface="Times New Roman"/>
                <a:cs typeface="Times New Roman"/>
              </a:rPr>
              <a:t>significant customization, </a:t>
            </a:r>
            <a:r>
              <a:rPr sz="2000" dirty="0">
                <a:latin typeface="Times New Roman"/>
                <a:cs typeface="Times New Roman"/>
              </a:rPr>
              <a:t>as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the case of Google </a:t>
            </a:r>
            <a:r>
              <a:rPr sz="2000" spc="-5" dirty="0">
                <a:latin typeface="Times New Roman"/>
                <a:cs typeface="Times New Roman"/>
              </a:rPr>
              <a:t>Gmail </a:t>
            </a:r>
            <a:r>
              <a:rPr sz="2000" dirty="0">
                <a:latin typeface="Times New Roman"/>
                <a:cs typeface="Times New Roman"/>
              </a:rPr>
              <a:t>users </a:t>
            </a:r>
            <a:r>
              <a:rPr sz="2000" spc="5" dirty="0">
                <a:latin typeface="Times New Roman"/>
                <a:cs typeface="Times New Roman"/>
              </a:rPr>
              <a:t>who </a:t>
            </a:r>
            <a:r>
              <a:rPr sz="2000" spc="-5" dirty="0">
                <a:latin typeface="Times New Roman"/>
                <a:cs typeface="Times New Roman"/>
              </a:rPr>
              <a:t>simply </a:t>
            </a:r>
            <a:r>
              <a:rPr sz="2000" dirty="0">
                <a:latin typeface="Times New Roman"/>
                <a:cs typeface="Times New Roman"/>
              </a:rPr>
              <a:t>access the </a:t>
            </a:r>
            <a:r>
              <a:rPr sz="2000" spc="5" dirty="0">
                <a:latin typeface="Times New Roman"/>
                <a:cs typeface="Times New Roman"/>
              </a:rPr>
              <a:t>web-  </a:t>
            </a:r>
            <a:r>
              <a:rPr sz="2000" dirty="0">
                <a:latin typeface="Times New Roman"/>
                <a:cs typeface="Times New Roman"/>
              </a:rPr>
              <a:t>based standard </a:t>
            </a:r>
            <a:r>
              <a:rPr sz="2000" spc="-10" dirty="0">
                <a:latin typeface="Times New Roman"/>
                <a:cs typeface="Times New Roman"/>
              </a:rPr>
              <a:t>email </a:t>
            </a:r>
            <a:r>
              <a:rPr sz="2000" dirty="0">
                <a:latin typeface="Times New Roman"/>
                <a:cs typeface="Times New Roman"/>
              </a:rPr>
              <a:t>and calendaring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30835" marR="547370">
              <a:lnSpc>
                <a:spcPct val="100000"/>
              </a:lnSpc>
            </a:pPr>
            <a:r>
              <a:rPr sz="2000" b="1" spc="-15" dirty="0">
                <a:latin typeface="Times New Roman"/>
                <a:cs typeface="Times New Roman"/>
              </a:rPr>
              <a:t>Traditional </a:t>
            </a:r>
            <a:r>
              <a:rPr sz="2000" b="1" spc="-5" dirty="0">
                <a:latin typeface="Times New Roman"/>
                <a:cs typeface="Times New Roman"/>
              </a:rPr>
              <a:t>software </a:t>
            </a:r>
            <a:r>
              <a:rPr sz="2000" dirty="0">
                <a:latin typeface="Times New Roman"/>
                <a:cs typeface="Times New Roman"/>
              </a:rPr>
              <a:t>requires a capital expense to purchase and operating expenses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 install, update, and </a:t>
            </a:r>
            <a:r>
              <a:rPr sz="2000" spc="-5" dirty="0">
                <a:latin typeface="Times New Roman"/>
                <a:cs typeface="Times New Roman"/>
              </a:rPr>
              <a:t>maintain. </a:t>
            </a:r>
            <a:r>
              <a:rPr sz="2000" spc="-10" dirty="0">
                <a:latin typeface="Times New Roman"/>
                <a:cs typeface="Times New Roman"/>
              </a:rPr>
              <a:t>Traditional </a:t>
            </a:r>
            <a:r>
              <a:rPr sz="2000" dirty="0">
                <a:latin typeface="Times New Roman"/>
                <a:cs typeface="Times New Roman"/>
              </a:rPr>
              <a:t>software application </a:t>
            </a:r>
            <a:r>
              <a:rPr sz="2000" spc="-5" dirty="0">
                <a:latin typeface="Times New Roman"/>
                <a:cs typeface="Times New Roman"/>
              </a:rPr>
              <a:t>management </a:t>
            </a:r>
            <a:r>
              <a:rPr sz="2000" dirty="0">
                <a:latin typeface="Times New Roman"/>
                <a:cs typeface="Times New Roman"/>
              </a:rPr>
              <a:t>follows a  predictable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sz="2000" dirty="0">
                <a:latin typeface="Times New Roman"/>
                <a:cs typeface="Times New Roman"/>
              </a:rPr>
              <a:t>Identify software </a:t>
            </a:r>
            <a:r>
              <a:rPr sz="2000" spc="-5" dirty="0">
                <a:latin typeface="Times New Roman"/>
                <a:cs typeface="Times New Roman"/>
              </a:rPr>
              <a:t>meeting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sz="2000" dirty="0">
                <a:latin typeface="Times New Roman"/>
                <a:cs typeface="Times New Roman"/>
              </a:rPr>
              <a:t>Perform capital acquisition for identified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sz="2000" dirty="0">
                <a:latin typeface="Times New Roman"/>
                <a:cs typeface="Times New Roman"/>
              </a:rPr>
              <a:t>Install software to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computers.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45235" algn="l"/>
                <a:tab pos="1245870" algn="l"/>
              </a:tabLst>
            </a:pPr>
            <a:r>
              <a:rPr sz="2000" spc="-5" dirty="0">
                <a:latin typeface="Times New Roman"/>
                <a:cs typeface="Times New Roman"/>
              </a:rPr>
              <a:t>Patch </a:t>
            </a:r>
            <a:r>
              <a:rPr sz="2000" dirty="0">
                <a:latin typeface="Times New Roman"/>
                <a:cs typeface="Times New Roman"/>
              </a:rPr>
              <a:t>software in </a:t>
            </a:r>
            <a:r>
              <a:rPr sz="2000" spc="-5" dirty="0">
                <a:latin typeface="Times New Roman"/>
                <a:cs typeface="Times New Roman"/>
              </a:rPr>
              <a:t>maintenance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cycle.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sz="2000" dirty="0">
                <a:latin typeface="Times New Roman"/>
                <a:cs typeface="Times New Roman"/>
              </a:rPr>
              <a:t>Perform acquisition for software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update.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sz="2000" dirty="0">
                <a:latin typeface="Times New Roman"/>
                <a:cs typeface="Times New Roman"/>
              </a:rPr>
              <a:t>Install software update to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computers.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sz="2000" dirty="0">
                <a:latin typeface="Times New Roman"/>
                <a:cs typeface="Times New Roman"/>
              </a:rPr>
              <a:t>Return to </a:t>
            </a:r>
            <a:r>
              <a:rPr sz="2000" spc="-5" dirty="0">
                <a:latin typeface="Times New Roman"/>
                <a:cs typeface="Times New Roman"/>
              </a:rPr>
              <a:t>maintenance cycle </a:t>
            </a:r>
            <a:r>
              <a:rPr sz="2000" dirty="0">
                <a:latin typeface="Times New Roman"/>
                <a:cs typeface="Times New Roman"/>
              </a:rPr>
              <a:t>until next software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453896" y="3432047"/>
            <a:ext cx="4146804" cy="2586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2088" y="3432047"/>
            <a:ext cx="2365248" cy="2365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8716" y="1192530"/>
            <a:ext cx="1011301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By contrast, SaaS application </a:t>
            </a:r>
            <a:r>
              <a:rPr sz="2000" spc="-5" dirty="0">
                <a:latin typeface="Times New Roman"/>
                <a:cs typeface="Times New Roman"/>
              </a:rPr>
              <a:t>management </a:t>
            </a:r>
            <a:r>
              <a:rPr sz="2000" dirty="0">
                <a:latin typeface="Times New Roman"/>
                <a:cs typeface="Times New Roman"/>
              </a:rPr>
              <a:t>requires far fewer </a:t>
            </a:r>
            <a:r>
              <a:rPr sz="2000" spc="-5" dirty="0">
                <a:latin typeface="Times New Roman"/>
                <a:cs typeface="Times New Roman"/>
              </a:rPr>
              <a:t>steps </a:t>
            </a:r>
            <a:r>
              <a:rPr sz="2000" dirty="0">
                <a:latin typeface="Times New Roman"/>
                <a:cs typeface="Times New Roman"/>
              </a:rPr>
              <a:t>for the </a:t>
            </a:r>
            <a:r>
              <a:rPr sz="2000" spc="-5" dirty="0">
                <a:latin typeface="Times New Roman"/>
                <a:cs typeface="Times New Roman"/>
              </a:rPr>
              <a:t>consuming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Identify cloud service providers whose software </a:t>
            </a:r>
            <a:r>
              <a:rPr sz="2000" spc="-10" dirty="0">
                <a:latin typeface="Times New Roman"/>
                <a:cs typeface="Times New Roman"/>
              </a:rPr>
              <a:t>meets </a:t>
            </a:r>
            <a:r>
              <a:rPr sz="2000" spc="-5" dirty="0">
                <a:latin typeface="Times New Roman"/>
                <a:cs typeface="Times New Roman"/>
              </a:rPr>
              <a:t>organizational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Obtain licensing for identified software service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After this, </a:t>
            </a:r>
            <a:r>
              <a:rPr sz="2000" spc="-5" dirty="0">
                <a:latin typeface="Times New Roman"/>
                <a:cs typeface="Times New Roman"/>
              </a:rPr>
              <a:t>all maintenance, </a:t>
            </a:r>
            <a:r>
              <a:rPr sz="2000" dirty="0">
                <a:latin typeface="Times New Roman"/>
                <a:cs typeface="Times New Roman"/>
              </a:rPr>
              <a:t>including patches and updates, are handled by the cloud SaaS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87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9247631" y="5277611"/>
            <a:ext cx="1981200" cy="661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62643" y="2298192"/>
            <a:ext cx="2845307" cy="1895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668" y="1143457"/>
            <a:ext cx="7583170" cy="395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SaaS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Benefits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8035" algn="l"/>
                <a:tab pos="788670" algn="l"/>
              </a:tabLst>
            </a:pPr>
            <a:r>
              <a:rPr sz="2000" dirty="0">
                <a:latin typeface="Times New Roman"/>
                <a:cs typeface="Times New Roman"/>
              </a:rPr>
              <a:t>Business </a:t>
            </a:r>
            <a:r>
              <a:rPr sz="2000" spc="-5" dirty="0">
                <a:latin typeface="Times New Roman"/>
                <a:cs typeface="Times New Roman"/>
              </a:rPr>
              <a:t>agility </a:t>
            </a:r>
            <a:r>
              <a:rPr sz="2000" dirty="0">
                <a:latin typeface="Times New Roman"/>
                <a:cs typeface="Times New Roman"/>
              </a:rPr>
              <a:t>is enhanced by ensuring that </a:t>
            </a:r>
            <a:r>
              <a:rPr sz="2000" spc="-5" dirty="0">
                <a:latin typeface="Times New Roman"/>
                <a:cs typeface="Times New Roman"/>
              </a:rPr>
              <a:t>mobile </a:t>
            </a:r>
            <a:r>
              <a:rPr sz="2000" dirty="0">
                <a:latin typeface="Times New Roman"/>
                <a:cs typeface="Times New Roman"/>
              </a:rPr>
              <a:t>workers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endParaRPr sz="20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access to key business applications from anywhere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anytime.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sz="2000" dirty="0">
                <a:latin typeface="Times New Roman"/>
                <a:cs typeface="Times New Roman"/>
              </a:rPr>
              <a:t>Displaced </a:t>
            </a:r>
            <a:r>
              <a:rPr sz="2000" spc="-5" dirty="0">
                <a:latin typeface="Times New Roman"/>
                <a:cs typeface="Times New Roman"/>
              </a:rPr>
              <a:t>employees retain </a:t>
            </a:r>
            <a:r>
              <a:rPr sz="2000" dirty="0">
                <a:latin typeface="Times New Roman"/>
                <a:cs typeface="Times New Roman"/>
              </a:rPr>
              <a:t>operational </a:t>
            </a:r>
            <a:r>
              <a:rPr sz="2000" spc="-5" dirty="0">
                <a:latin typeface="Times New Roman"/>
                <a:cs typeface="Times New Roman"/>
              </a:rPr>
              <a:t>capability </a:t>
            </a:r>
            <a:r>
              <a:rPr sz="2000" dirty="0">
                <a:latin typeface="Times New Roman"/>
                <a:cs typeface="Times New Roman"/>
              </a:rPr>
              <a:t>during  widespread natural disasters, and </a:t>
            </a:r>
            <a:r>
              <a:rPr sz="2000" spc="-5" dirty="0">
                <a:latin typeface="Times New Roman"/>
                <a:cs typeface="Times New Roman"/>
              </a:rPr>
              <a:t>organizational </a:t>
            </a:r>
            <a:r>
              <a:rPr sz="2000" dirty="0">
                <a:latin typeface="Times New Roman"/>
                <a:cs typeface="Times New Roman"/>
              </a:rPr>
              <a:t>data resources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 </a:t>
            </a:r>
            <a:r>
              <a:rPr sz="2000" spc="-5" dirty="0">
                <a:latin typeface="Times New Roman"/>
                <a:cs typeface="Times New Roman"/>
              </a:rPr>
              <a:t>simply </a:t>
            </a:r>
            <a:r>
              <a:rPr sz="2000" dirty="0">
                <a:latin typeface="Times New Roman"/>
                <a:cs typeface="Times New Roman"/>
              </a:rPr>
              <a:t>be moved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cloud provider storage outside of the </a:t>
            </a:r>
            <a:r>
              <a:rPr sz="2000" spc="-5" dirty="0">
                <a:latin typeface="Times New Roman"/>
                <a:cs typeface="Times New Roman"/>
              </a:rPr>
              <a:t>affected  </a:t>
            </a:r>
            <a:r>
              <a:rPr sz="2000" dirty="0">
                <a:latin typeface="Times New Roman"/>
                <a:cs typeface="Times New Roman"/>
              </a:rPr>
              <a:t>area in case of 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disaster.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788035" marR="45720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take </a:t>
            </a:r>
            <a:r>
              <a:rPr sz="2000" dirty="0">
                <a:latin typeface="Times New Roman"/>
                <a:cs typeface="Times New Roman"/>
              </a:rPr>
              <a:t>advantage of resource sharing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  </a:t>
            </a:r>
            <a:r>
              <a:rPr sz="2000" spc="-5" dirty="0">
                <a:latin typeface="Times New Roman"/>
                <a:cs typeface="Times New Roman"/>
              </a:rPr>
              <a:t>employees </a:t>
            </a:r>
            <a:r>
              <a:rPr sz="2000" dirty="0">
                <a:latin typeface="Times New Roman"/>
                <a:cs typeface="Times New Roman"/>
              </a:rPr>
              <a:t>working in </a:t>
            </a:r>
            <a:r>
              <a:rPr sz="2000" spc="-5" dirty="0">
                <a:latin typeface="Times New Roman"/>
                <a:cs typeface="Times New Roman"/>
              </a:rPr>
              <a:t>different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zones or across </a:t>
            </a:r>
            <a:r>
              <a:rPr sz="2000" spc="-5" dirty="0">
                <a:latin typeface="Times New Roman"/>
                <a:cs typeface="Times New Roman"/>
              </a:rPr>
              <a:t>different  </a:t>
            </a:r>
            <a:r>
              <a:rPr sz="2000" dirty="0">
                <a:latin typeface="Times New Roman"/>
                <a:cs typeface="Times New Roman"/>
              </a:rPr>
              <a:t>geopolitical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zones.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183" y="5378907"/>
            <a:ext cx="740092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dirty="0">
                <a:latin typeface="Times New Roman"/>
                <a:cs typeface="Times New Roman"/>
              </a:rPr>
              <a:t>4.	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implement sustainable </a:t>
            </a:r>
            <a:r>
              <a:rPr sz="2000" dirty="0">
                <a:latin typeface="Times New Roman"/>
                <a:cs typeface="Times New Roman"/>
              </a:rPr>
              <a:t>“green” </a:t>
            </a:r>
            <a:r>
              <a:rPr sz="2000" spc="-5" dirty="0">
                <a:latin typeface="Times New Roman"/>
                <a:cs typeface="Times New Roman"/>
              </a:rPr>
              <a:t>initiatives </a:t>
            </a:r>
            <a:r>
              <a:rPr sz="2000" dirty="0">
                <a:latin typeface="Times New Roman"/>
                <a:cs typeface="Times New Roman"/>
              </a:rPr>
              <a:t>such as  </a:t>
            </a:r>
            <a:r>
              <a:rPr sz="2000" spc="-5" dirty="0">
                <a:latin typeface="Times New Roman"/>
                <a:cs typeface="Times New Roman"/>
              </a:rPr>
              <a:t>remote </a:t>
            </a:r>
            <a:r>
              <a:rPr sz="2000" dirty="0">
                <a:latin typeface="Times New Roman"/>
                <a:cs typeface="Times New Roman"/>
              </a:rPr>
              <a:t>travel-free </a:t>
            </a:r>
            <a:r>
              <a:rPr sz="2000" spc="-5" dirty="0">
                <a:latin typeface="Times New Roman"/>
                <a:cs typeface="Times New Roman"/>
              </a:rPr>
              <a:t>employees, </a:t>
            </a:r>
            <a:r>
              <a:rPr sz="2000" spc="5" dirty="0">
                <a:latin typeface="Times New Roman"/>
                <a:cs typeface="Times New Roman"/>
              </a:rPr>
              <a:t>who </a:t>
            </a:r>
            <a:r>
              <a:rPr sz="2000" dirty="0">
                <a:latin typeface="Times New Roman"/>
                <a:cs typeface="Times New Roman"/>
              </a:rPr>
              <a:t>do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require leased space,  dedicated equipment, and costly environmental control in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expensive  central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facilities.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967216" y="4003547"/>
            <a:ext cx="1545335" cy="154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91243" y="2282951"/>
            <a:ext cx="1263396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7600950" cy="426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SaaS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Risks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Usage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risk an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incurs when using the app such as using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 for </a:t>
            </a:r>
            <a:r>
              <a:rPr sz="2000" spc="-5" dirty="0">
                <a:latin typeface="Times New Roman"/>
                <a:cs typeface="Times New Roman"/>
              </a:rPr>
              <a:t>some critical </a:t>
            </a:r>
            <a:r>
              <a:rPr sz="2000" dirty="0">
                <a:latin typeface="Times New Roman"/>
                <a:cs typeface="Times New Roman"/>
              </a:rPr>
              <a:t>function or for storing sensitive </a:t>
            </a:r>
            <a:r>
              <a:rPr sz="2000" spc="-5" dirty="0">
                <a:latin typeface="Times New Roman"/>
                <a:cs typeface="Times New Roman"/>
              </a:rPr>
              <a:t>information </a:t>
            </a:r>
            <a:r>
              <a:rPr sz="2000" dirty="0">
                <a:latin typeface="Times New Roman"/>
                <a:cs typeface="Times New Roman"/>
              </a:rPr>
              <a:t>will  be considered high risk. Whereas an </a:t>
            </a:r>
            <a:r>
              <a:rPr sz="2000" spc="-5" dirty="0">
                <a:latin typeface="Times New Roman"/>
                <a:cs typeface="Times New Roman"/>
              </a:rPr>
              <a:t>app </a:t>
            </a:r>
            <a:r>
              <a:rPr sz="2000" dirty="0">
                <a:latin typeface="Times New Roman"/>
                <a:cs typeface="Times New Roman"/>
              </a:rPr>
              <a:t>for say scheduling get  together for </a:t>
            </a:r>
            <a:r>
              <a:rPr sz="2000" spc="-5" dirty="0">
                <a:latin typeface="Times New Roman"/>
                <a:cs typeface="Times New Roman"/>
              </a:rPr>
              <a:t>employees </a:t>
            </a:r>
            <a:r>
              <a:rPr sz="2000" dirty="0">
                <a:latin typeface="Times New Roman"/>
                <a:cs typeface="Times New Roman"/>
              </a:rPr>
              <a:t>with pets will be considered low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risk.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Data Security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107314">
              <a:lnSpc>
                <a:spcPct val="100000"/>
              </a:lnSpc>
            </a:pPr>
            <a:r>
              <a:rPr sz="2000" spc="5" dirty="0">
                <a:latin typeface="Times New Roman"/>
                <a:cs typeface="Times New Roman"/>
              </a:rPr>
              <a:t>While </a:t>
            </a:r>
            <a:r>
              <a:rPr sz="2000" dirty="0">
                <a:latin typeface="Times New Roman"/>
                <a:cs typeface="Times New Roman"/>
              </a:rPr>
              <a:t>Usage </a:t>
            </a:r>
            <a:r>
              <a:rPr sz="2000" spc="-5" dirty="0">
                <a:latin typeface="Times New Roman"/>
                <a:cs typeface="Times New Roman"/>
              </a:rPr>
              <a:t>Risk </a:t>
            </a:r>
            <a:r>
              <a:rPr sz="2000" dirty="0">
                <a:latin typeface="Times New Roman"/>
                <a:cs typeface="Times New Roman"/>
              </a:rPr>
              <a:t>focuses on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your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is using the  app, Data Security </a:t>
            </a:r>
            <a:r>
              <a:rPr sz="2000" spc="-5" dirty="0">
                <a:latin typeface="Times New Roman"/>
                <a:cs typeface="Times New Roman"/>
              </a:rPr>
              <a:t>Risk </a:t>
            </a:r>
            <a:r>
              <a:rPr sz="2000" dirty="0">
                <a:latin typeface="Times New Roman"/>
                <a:cs typeface="Times New Roman"/>
              </a:rPr>
              <a:t>focuses on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the service provider is  handling your data. It is crucial to know whether it is encrypted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 transit or at rest and whether the app controls are in place to  </a:t>
            </a:r>
            <a:r>
              <a:rPr sz="2000" spc="-5" dirty="0">
                <a:latin typeface="Times New Roman"/>
                <a:cs typeface="Times New Roman"/>
              </a:rPr>
              <a:t>determine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the data are stored and who can view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716520" cy="395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SaaS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Risks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 startAt="3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SaaS </a:t>
            </a:r>
            <a:r>
              <a:rPr sz="2000" b="1" spc="-5" dirty="0">
                <a:latin typeface="Times New Roman"/>
                <a:cs typeface="Times New Roman"/>
              </a:rPr>
              <a:t>Provider </a:t>
            </a:r>
            <a:r>
              <a:rPr sz="2000" b="1" dirty="0">
                <a:latin typeface="Times New Roman"/>
                <a:cs typeface="Times New Roman"/>
              </a:rPr>
              <a:t>Operational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This includes issues such as the </a:t>
            </a:r>
            <a:r>
              <a:rPr sz="2000" spc="-5" dirty="0">
                <a:latin typeface="Times New Roman"/>
                <a:cs typeface="Times New Roman"/>
              </a:rPr>
              <a:t>uptime </a:t>
            </a:r>
            <a:r>
              <a:rPr sz="2000" dirty="0">
                <a:latin typeface="Times New Roman"/>
                <a:cs typeface="Times New Roman"/>
              </a:rPr>
              <a:t>SLA guaranteed by the  </a:t>
            </a:r>
            <a:r>
              <a:rPr sz="2000" spc="-10" dirty="0">
                <a:latin typeface="Times New Roman"/>
                <a:cs typeface="Times New Roman"/>
              </a:rPr>
              <a:t>provider, </a:t>
            </a:r>
            <a:r>
              <a:rPr sz="2000" dirty="0">
                <a:latin typeface="Times New Roman"/>
                <a:cs typeface="Times New Roman"/>
              </a:rPr>
              <a:t>whether there is </a:t>
            </a:r>
            <a:r>
              <a:rPr sz="2000" spc="5" dirty="0">
                <a:latin typeface="Times New Roman"/>
                <a:cs typeface="Times New Roman"/>
              </a:rPr>
              <a:t>24×7 </a:t>
            </a:r>
            <a:r>
              <a:rPr sz="2000" dirty="0">
                <a:latin typeface="Times New Roman"/>
                <a:cs typeface="Times New Roman"/>
              </a:rPr>
              <a:t>support, the </a:t>
            </a:r>
            <a:r>
              <a:rPr sz="2000" spc="-5" dirty="0">
                <a:latin typeface="Times New Roman"/>
                <a:cs typeface="Times New Roman"/>
              </a:rPr>
              <a:t>compliance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certificates  </a:t>
            </a:r>
            <a:r>
              <a:rPr sz="2000" dirty="0">
                <a:latin typeface="Times New Roman"/>
                <a:cs typeface="Times New Roman"/>
              </a:rPr>
              <a:t>obtained by the provider and the </a:t>
            </a:r>
            <a:r>
              <a:rPr sz="2000" spc="-5" dirty="0">
                <a:latin typeface="Times New Roman"/>
                <a:cs typeface="Times New Roman"/>
              </a:rPr>
              <a:t>Disaster </a:t>
            </a:r>
            <a:r>
              <a:rPr sz="2000" dirty="0">
                <a:latin typeface="Times New Roman"/>
                <a:cs typeface="Times New Roman"/>
              </a:rPr>
              <a:t>Recovery strategy of the  </a:t>
            </a: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75970" indent="-44577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775970" algn="l"/>
                <a:tab pos="776605" algn="l"/>
              </a:tabLst>
            </a:pPr>
            <a:r>
              <a:rPr sz="2000" b="1" dirty="0">
                <a:latin typeface="Times New Roman"/>
                <a:cs typeface="Times New Roman"/>
              </a:rPr>
              <a:t>SaaS </a:t>
            </a:r>
            <a:r>
              <a:rPr sz="2000" b="1" spc="-5" dirty="0">
                <a:latin typeface="Times New Roman"/>
                <a:cs typeface="Times New Roman"/>
              </a:rPr>
              <a:t>Provider </a:t>
            </a:r>
            <a:r>
              <a:rPr sz="2000" b="1" dirty="0">
                <a:latin typeface="Times New Roman"/>
                <a:cs typeface="Times New Roman"/>
              </a:rPr>
              <a:t>Application</a:t>
            </a:r>
            <a:r>
              <a:rPr sz="2000" b="1" spc="-2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2228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Application risk is the inherent risk of an </a:t>
            </a:r>
            <a:r>
              <a:rPr sz="2000" spc="-5" dirty="0">
                <a:latin typeface="Times New Roman"/>
                <a:cs typeface="Times New Roman"/>
              </a:rPr>
              <a:t>app </a:t>
            </a:r>
            <a:r>
              <a:rPr sz="2000" dirty="0">
                <a:latin typeface="Times New Roman"/>
                <a:cs typeface="Times New Roman"/>
              </a:rPr>
              <a:t>such as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  handles </a:t>
            </a:r>
            <a:r>
              <a:rPr sz="2000" spc="-5" dirty="0">
                <a:latin typeface="Times New Roman"/>
                <a:cs typeface="Times New Roman"/>
              </a:rPr>
              <a:t>authentication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authorization? </a:t>
            </a:r>
            <a:r>
              <a:rPr sz="2000" dirty="0">
                <a:latin typeface="Times New Roman"/>
                <a:cs typeface="Times New Roman"/>
              </a:rPr>
              <a:t>The development  </a:t>
            </a:r>
            <a:r>
              <a:rPr sz="2000" spc="-5" dirty="0">
                <a:latin typeface="Times New Roman"/>
                <a:cs typeface="Times New Roman"/>
              </a:rPr>
              <a:t>practices </a:t>
            </a:r>
            <a:r>
              <a:rPr sz="2000" dirty="0">
                <a:latin typeface="Times New Roman"/>
                <a:cs typeface="Times New Roman"/>
              </a:rPr>
              <a:t>used by the provider to address configuration  </a:t>
            </a:r>
            <a:r>
              <a:rPr sz="2000" spc="-5" dirty="0">
                <a:latin typeface="Times New Roman"/>
                <a:cs typeface="Times New Roman"/>
              </a:rPr>
              <a:t>vulnerabilities </a:t>
            </a:r>
            <a:r>
              <a:rPr sz="2000" dirty="0">
                <a:latin typeface="Times New Roman"/>
                <a:cs typeface="Times New Roman"/>
              </a:rPr>
              <a:t>and session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vulnerabilities.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7216" y="4003547"/>
            <a:ext cx="1545335" cy="154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91243" y="2282951"/>
            <a:ext cx="1263396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599045" cy="1896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 </a:t>
            </a:r>
            <a:r>
              <a:rPr sz="2400" b="1" dirty="0">
                <a:latin typeface="Times New Roman"/>
                <a:cs typeface="Times New Roman"/>
              </a:rPr>
              <a:t>Services – Pyramid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Model:</a:t>
            </a:r>
            <a:endParaRPr sz="2400">
              <a:latin typeface="Times New Roman"/>
              <a:cs typeface="Times New Roman"/>
            </a:endParaRPr>
          </a:p>
          <a:p>
            <a:pPr marL="441959">
              <a:lnSpc>
                <a:spcPct val="100000"/>
              </a:lnSpc>
              <a:spcBef>
                <a:spcPts val="2245"/>
              </a:spcBef>
            </a:pPr>
            <a:r>
              <a:rPr sz="2000" dirty="0">
                <a:latin typeface="Times New Roman"/>
                <a:cs typeface="Times New Roman"/>
              </a:rPr>
              <a:t>NIST defines three service </a:t>
            </a:r>
            <a:r>
              <a:rPr sz="2000" spc="-5" dirty="0">
                <a:latin typeface="Times New Roman"/>
                <a:cs typeface="Times New Roman"/>
              </a:rPr>
              <a:t>models: </a:t>
            </a:r>
            <a:r>
              <a:rPr sz="2000" dirty="0">
                <a:latin typeface="Times New Roman"/>
                <a:cs typeface="Times New Roman"/>
              </a:rPr>
              <a:t>SaaS, Paas and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41959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figure depicts their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as a hierarchical model with each  </a:t>
            </a:r>
            <a:r>
              <a:rPr sz="2000" spc="-5" dirty="0">
                <a:latin typeface="Times New Roman"/>
                <a:cs typeface="Times New Roman"/>
              </a:rPr>
              <a:t>layer consuming elements </a:t>
            </a:r>
            <a:r>
              <a:rPr sz="2000" dirty="0">
                <a:latin typeface="Times New Roman"/>
                <a:cs typeface="Times New Roman"/>
              </a:rPr>
              <a:t>of the </a:t>
            </a:r>
            <a:r>
              <a:rPr sz="2000" spc="-5" dirty="0">
                <a:latin typeface="Times New Roman"/>
                <a:cs typeface="Times New Roman"/>
              </a:rPr>
              <a:t>layers </a:t>
            </a:r>
            <a:r>
              <a:rPr sz="2000" dirty="0">
                <a:latin typeface="Times New Roman"/>
                <a:cs typeface="Times New Roman"/>
              </a:rPr>
              <a:t>below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95244" y="3215639"/>
            <a:ext cx="3642360" cy="3141345"/>
            <a:chOff x="3095244" y="3215639"/>
            <a:chExt cx="3642360" cy="3141345"/>
          </a:xfrm>
        </p:grpSpPr>
        <p:sp>
          <p:nvSpPr>
            <p:cNvPr id="5" name="object 5"/>
            <p:cNvSpPr/>
            <p:nvPr/>
          </p:nvSpPr>
          <p:spPr>
            <a:xfrm>
              <a:off x="3095244" y="3215639"/>
              <a:ext cx="3642360" cy="3141345"/>
            </a:xfrm>
            <a:custGeom>
              <a:avLst/>
              <a:gdLst/>
              <a:ahLst/>
              <a:cxnLst/>
              <a:rect l="l" t="t" r="r" b="b"/>
              <a:pathLst>
                <a:path w="3642359" h="3141345">
                  <a:moveTo>
                    <a:pt x="1821180" y="0"/>
                  </a:moveTo>
                  <a:lnTo>
                    <a:pt x="0" y="3140964"/>
                  </a:lnTo>
                  <a:lnTo>
                    <a:pt x="3642359" y="3140964"/>
                  </a:lnTo>
                  <a:lnTo>
                    <a:pt x="182118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1776" y="4550663"/>
              <a:ext cx="2685415" cy="923925"/>
            </a:xfrm>
            <a:custGeom>
              <a:avLst/>
              <a:gdLst/>
              <a:ahLst/>
              <a:cxnLst/>
              <a:rect l="l" t="t" r="r" b="b"/>
              <a:pathLst>
                <a:path w="2685415" h="923925">
                  <a:moveTo>
                    <a:pt x="333756" y="0"/>
                  </a:moveTo>
                  <a:lnTo>
                    <a:pt x="2161666" y="0"/>
                  </a:lnTo>
                </a:path>
                <a:path w="2685415" h="923925">
                  <a:moveTo>
                    <a:pt x="0" y="923544"/>
                  </a:moveTo>
                  <a:lnTo>
                    <a:pt x="2685161" y="92354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640326" y="3943603"/>
            <a:ext cx="4978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rlito"/>
                <a:cs typeface="Carlito"/>
              </a:rPr>
              <a:t>Sa</a:t>
            </a:r>
            <a:r>
              <a:rPr sz="2000" b="1" spc="-15" dirty="0">
                <a:latin typeface="Carlito"/>
                <a:cs typeface="Carlito"/>
              </a:rPr>
              <a:t>a</a:t>
            </a:r>
            <a:r>
              <a:rPr sz="2000" b="1" dirty="0">
                <a:latin typeface="Carlito"/>
                <a:cs typeface="Carlito"/>
              </a:rPr>
              <a:t>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624832" y="4830571"/>
            <a:ext cx="5270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latin typeface="Carlito"/>
                <a:cs typeface="Carlito"/>
              </a:rPr>
              <a:t>P</a:t>
            </a:r>
            <a:r>
              <a:rPr sz="2000" b="1" dirty="0">
                <a:latin typeface="Carlito"/>
                <a:cs typeface="Carlito"/>
              </a:rPr>
              <a:t>a</a:t>
            </a:r>
            <a:r>
              <a:rPr sz="2000" b="1" spc="-15" dirty="0">
                <a:latin typeface="Carlito"/>
                <a:cs typeface="Carlito"/>
              </a:rPr>
              <a:t>a</a:t>
            </a:r>
            <a:r>
              <a:rPr sz="2000" b="1" dirty="0">
                <a:latin typeface="Carlito"/>
                <a:cs typeface="Carlito"/>
              </a:rPr>
              <a:t>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0326" y="5754420"/>
            <a:ext cx="4648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rlito"/>
                <a:cs typeface="Carlito"/>
              </a:rPr>
              <a:t>Ia</a:t>
            </a:r>
            <a:r>
              <a:rPr sz="2000" b="1" spc="-10" dirty="0">
                <a:latin typeface="Carlito"/>
                <a:cs typeface="Carlito"/>
              </a:rPr>
              <a:t>a</a:t>
            </a:r>
            <a:r>
              <a:rPr sz="2000" b="1" dirty="0">
                <a:latin typeface="Carlito"/>
                <a:cs typeface="Carlito"/>
              </a:rPr>
              <a:t>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7868" y="3951223"/>
            <a:ext cx="3119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SaaS – </a:t>
            </a:r>
            <a:r>
              <a:rPr sz="2000" b="1" spc="-5" dirty="0">
                <a:latin typeface="Times New Roman"/>
                <a:cs typeface="Times New Roman"/>
              </a:rPr>
              <a:t>Software </a:t>
            </a:r>
            <a:r>
              <a:rPr sz="2000" b="1" dirty="0">
                <a:latin typeface="Times New Roman"/>
                <a:cs typeface="Times New Roman"/>
              </a:rPr>
              <a:t>as a</a:t>
            </a:r>
            <a:r>
              <a:rPr sz="2000" b="1" spc="-1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7868" y="4864100"/>
            <a:ext cx="3136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PaaS – Platform as a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7868" y="5721502"/>
            <a:ext cx="36671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IaaS – </a:t>
            </a:r>
            <a:r>
              <a:rPr sz="2000" b="1" spc="-5" dirty="0">
                <a:latin typeface="Times New Roman"/>
                <a:cs typeface="Times New Roman"/>
              </a:rPr>
              <a:t>Infrastructure </a:t>
            </a:r>
            <a:r>
              <a:rPr sz="2000" b="1" dirty="0">
                <a:latin typeface="Times New Roman"/>
                <a:cs typeface="Times New Roman"/>
              </a:rPr>
              <a:t>as a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680710" cy="182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Platform as a Service – Some examples</a:t>
            </a:r>
            <a:r>
              <a:rPr sz="2400" b="1" spc="-1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Salesforce.com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Office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Zoho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"/>
              <a:buChar char="•"/>
              <a:tabLst>
                <a:tab pos="670560" algn="l"/>
                <a:tab pos="671195" algn="l"/>
              </a:tabLst>
            </a:pPr>
            <a:r>
              <a:rPr sz="2000" b="1" dirty="0">
                <a:latin typeface="Times New Roman"/>
                <a:cs typeface="Times New Roman"/>
              </a:rPr>
              <a:t>Google G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Suite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33104" y="3825240"/>
            <a:ext cx="2066544" cy="1411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3960" y="4261103"/>
            <a:ext cx="1687067" cy="57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329940" y="3063239"/>
            <a:ext cx="5400040" cy="3141345"/>
            <a:chOff x="3329940" y="3063239"/>
            <a:chExt cx="5400040" cy="3141345"/>
          </a:xfrm>
        </p:grpSpPr>
        <p:sp>
          <p:nvSpPr>
            <p:cNvPr id="7" name="object 7"/>
            <p:cNvSpPr/>
            <p:nvPr/>
          </p:nvSpPr>
          <p:spPr>
            <a:xfrm>
              <a:off x="7461504" y="4104131"/>
              <a:ext cx="1267968" cy="9174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29940" y="4122419"/>
              <a:ext cx="1517903" cy="8534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7764" y="3063239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4"/>
                  </a:lnTo>
                  <a:lnTo>
                    <a:pt x="3643884" y="3140964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53480" y="3782695"/>
            <a:ext cx="516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rlito"/>
                <a:cs typeface="Carlito"/>
              </a:rPr>
              <a:t>Sa</a:t>
            </a:r>
            <a:r>
              <a:rPr sz="2000" b="1" spc="-15" dirty="0">
                <a:latin typeface="Carlito"/>
                <a:cs typeface="Carlito"/>
              </a:rPr>
              <a:t>a</a:t>
            </a:r>
            <a:r>
              <a:rPr sz="2000" b="1" dirty="0">
                <a:latin typeface="Carlito"/>
                <a:cs typeface="Carlito"/>
              </a:rPr>
              <a:t>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54296" y="4354067"/>
            <a:ext cx="2685415" cy="925194"/>
          </a:xfrm>
          <a:custGeom>
            <a:avLst/>
            <a:gdLst/>
            <a:ahLst/>
            <a:cxnLst/>
            <a:rect l="l" t="t" r="r" b="b"/>
            <a:pathLst>
              <a:path w="2685415" h="925195">
                <a:moveTo>
                  <a:pt x="333755" y="0"/>
                </a:moveTo>
                <a:lnTo>
                  <a:pt x="2161667" y="0"/>
                </a:lnTo>
              </a:path>
              <a:path w="2685415" h="925195">
                <a:moveTo>
                  <a:pt x="0" y="925067"/>
                </a:moveTo>
                <a:lnTo>
                  <a:pt x="2685160" y="925067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955023" y="4748782"/>
            <a:ext cx="3236975" cy="2109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0422890" cy="487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Office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365</a:t>
            </a:r>
            <a:endParaRPr sz="240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dirty="0">
                <a:latin typeface="Times New Roman"/>
                <a:cs typeface="Times New Roman"/>
              </a:rPr>
              <a:t>Microsoft </a:t>
            </a: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spc="5" dirty="0">
                <a:latin typeface="Times New Roman"/>
                <a:cs typeface="Times New Roman"/>
              </a:rPr>
              <a:t>365 </a:t>
            </a:r>
            <a:r>
              <a:rPr sz="2000" dirty="0">
                <a:latin typeface="Times New Roman"/>
                <a:cs typeface="Times New Roman"/>
              </a:rPr>
              <a:t>is the cloud application </a:t>
            </a:r>
            <a:r>
              <a:rPr sz="2000" spc="-5" dirty="0">
                <a:latin typeface="Times New Roman"/>
                <a:cs typeface="Times New Roman"/>
              </a:rPr>
              <a:t>suite </a:t>
            </a:r>
            <a:r>
              <a:rPr sz="2000" dirty="0">
                <a:latin typeface="Times New Roman"/>
                <a:cs typeface="Times New Roman"/>
              </a:rPr>
              <a:t>developed by Microsoft, and is</a:t>
            </a:r>
            <a:r>
              <a:rPr sz="2000" spc="-3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considered</a:t>
            </a:r>
            <a:endParaRPr sz="20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one of the best cloud-based services for </a:t>
            </a:r>
            <a:r>
              <a:rPr sz="2000" spc="-5" dirty="0">
                <a:latin typeface="Times New Roman"/>
                <a:cs typeface="Times New Roman"/>
              </a:rPr>
              <a:t>small, medium,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10" dirty="0">
                <a:latin typeface="Times New Roman"/>
                <a:cs typeface="Times New Roman"/>
              </a:rPr>
              <a:t>large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dirty="0">
                <a:latin typeface="Times New Roman"/>
                <a:cs typeface="Times New Roman"/>
              </a:rPr>
              <a:t>It works on the SaaS </a:t>
            </a:r>
            <a:r>
              <a:rPr sz="2000" spc="-5" dirty="0">
                <a:latin typeface="Times New Roman"/>
                <a:cs typeface="Times New Roman"/>
              </a:rPr>
              <a:t>model, all </a:t>
            </a:r>
            <a:r>
              <a:rPr sz="2000" dirty="0">
                <a:latin typeface="Times New Roman"/>
                <a:cs typeface="Times New Roman"/>
              </a:rPr>
              <a:t>the software is </a:t>
            </a:r>
            <a:r>
              <a:rPr sz="2000" spc="-5" dirty="0">
                <a:latin typeface="Times New Roman"/>
                <a:cs typeface="Times New Roman"/>
              </a:rPr>
              <a:t>installed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maintained </a:t>
            </a:r>
            <a:r>
              <a:rPr sz="2000" dirty="0">
                <a:latin typeface="Times New Roman"/>
                <a:cs typeface="Times New Roman"/>
              </a:rPr>
              <a:t>on the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spc="5" dirty="0">
                <a:latin typeface="Times New Roman"/>
                <a:cs typeface="Times New Roman"/>
              </a:rPr>
              <a:t>365 </a:t>
            </a:r>
            <a:r>
              <a:rPr sz="2000" dirty="0">
                <a:latin typeface="Times New Roman"/>
                <a:cs typeface="Times New Roman"/>
              </a:rPr>
              <a:t>is a cloud-based service that provides the best business </a:t>
            </a:r>
            <a:r>
              <a:rPr sz="2000" spc="-5" dirty="0">
                <a:latin typeface="Times New Roman"/>
                <a:cs typeface="Times New Roman"/>
              </a:rPr>
              <a:t>emailing </a:t>
            </a:r>
            <a:r>
              <a:rPr sz="2000" dirty="0">
                <a:latin typeface="Times New Roman"/>
                <a:cs typeface="Times New Roman"/>
              </a:rPr>
              <a:t>solutions and  productivity tools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dirty="0">
                <a:latin typeface="Times New Roman"/>
                <a:cs typeface="Times New Roman"/>
              </a:rPr>
              <a:t>Mailbox, Skype,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Drive, Online Docs, Online </a:t>
            </a:r>
            <a:r>
              <a:rPr sz="2000" spc="-30" dirty="0">
                <a:latin typeface="Times New Roman"/>
                <a:cs typeface="Times New Roman"/>
              </a:rPr>
              <a:t>Word, </a:t>
            </a:r>
            <a:r>
              <a:rPr sz="2000" spc="-45" dirty="0">
                <a:latin typeface="Times New Roman"/>
                <a:cs typeface="Times New Roman"/>
              </a:rPr>
              <a:t>Yammer,</a:t>
            </a:r>
            <a:r>
              <a:rPr sz="2000" spc="-3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  Excel, and Calendar which helps you and your </a:t>
            </a:r>
            <a:r>
              <a:rPr sz="2000" spc="-5" dirty="0">
                <a:latin typeface="Times New Roman"/>
                <a:cs typeface="Times New Roman"/>
              </a:rPr>
              <a:t>team </a:t>
            </a:r>
            <a:r>
              <a:rPr sz="2000" dirty="0">
                <a:latin typeface="Times New Roman"/>
                <a:cs typeface="Times New Roman"/>
              </a:rPr>
              <a:t>to work from anywhere, </a:t>
            </a:r>
            <a:r>
              <a:rPr sz="2000" spc="-5" dirty="0">
                <a:latin typeface="Times New Roman"/>
                <a:cs typeface="Times New Roman"/>
              </a:rPr>
              <a:t>anytime, </a:t>
            </a:r>
            <a:r>
              <a:rPr sz="2000" dirty="0">
                <a:latin typeface="Times New Roman"/>
                <a:cs typeface="Times New Roman"/>
              </a:rPr>
              <a:t>and on  any device. In short, it is the </a:t>
            </a: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dirty="0">
                <a:latin typeface="Times New Roman"/>
                <a:cs typeface="Times New Roman"/>
              </a:rPr>
              <a:t>whenever and wherever you need</a:t>
            </a:r>
            <a:r>
              <a:rPr sz="2000" spc="-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77851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spc="5" dirty="0">
                <a:latin typeface="Times New Roman"/>
                <a:cs typeface="Times New Roman"/>
              </a:rPr>
              <a:t>365 </a:t>
            </a:r>
            <a:r>
              <a:rPr sz="2000" dirty="0">
                <a:latin typeface="Times New Roman"/>
                <a:cs typeface="Times New Roman"/>
              </a:rPr>
              <a:t>helps business to increase </a:t>
            </a:r>
            <a:r>
              <a:rPr sz="2000" spc="-5" dirty="0">
                <a:latin typeface="Times New Roman"/>
                <a:cs typeface="Times New Roman"/>
              </a:rPr>
              <a:t>employee </a:t>
            </a:r>
            <a:r>
              <a:rPr sz="2000" dirty="0">
                <a:latin typeface="Times New Roman"/>
                <a:cs typeface="Times New Roman"/>
              </a:rPr>
              <a:t>productivity by saving </a:t>
            </a:r>
            <a:r>
              <a:rPr sz="2000" spc="-10" dirty="0">
                <a:latin typeface="Times New Roman"/>
                <a:cs typeface="Times New Roman"/>
              </a:rPr>
              <a:t>time, </a:t>
            </a:r>
            <a:r>
              <a:rPr sz="2000" spc="-25" dirty="0">
                <a:latin typeface="Times New Roman"/>
                <a:cs typeface="Times New Roman"/>
              </a:rPr>
              <a:t>money,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 </a:t>
            </a:r>
            <a:r>
              <a:rPr sz="2000" dirty="0">
                <a:latin typeface="Times New Roman"/>
                <a:cs typeface="Times New Roman"/>
              </a:rPr>
              <a:t>resources.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dirty="0">
                <a:latin typeface="Times New Roman"/>
                <a:cs typeface="Times New Roman"/>
              </a:rPr>
              <a:t>There are </a:t>
            </a:r>
            <a:r>
              <a:rPr sz="2000" spc="-5" dirty="0">
                <a:latin typeface="Times New Roman"/>
                <a:cs typeface="Times New Roman"/>
              </a:rPr>
              <a:t>different Office </a:t>
            </a:r>
            <a:r>
              <a:rPr sz="2000" spc="5" dirty="0">
                <a:latin typeface="Times New Roman"/>
                <a:cs typeface="Times New Roman"/>
              </a:rPr>
              <a:t>365 </a:t>
            </a:r>
            <a:r>
              <a:rPr sz="2000" dirty="0">
                <a:latin typeface="Times New Roman"/>
                <a:cs typeface="Times New Roman"/>
              </a:rPr>
              <a:t>plans to which users can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subscribe.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540507" y="1880616"/>
            <a:ext cx="7138416" cy="4015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353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Office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365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8897111" y="4180332"/>
            <a:ext cx="3125724" cy="2359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8432165" cy="455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2772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Office </a:t>
            </a:r>
            <a:r>
              <a:rPr sz="2400" b="1" spc="-5" dirty="0">
                <a:latin typeface="Times New Roman"/>
                <a:cs typeface="Times New Roman"/>
              </a:rPr>
              <a:t>365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R="5949315" algn="ctr">
              <a:lnSpc>
                <a:spcPct val="100000"/>
              </a:lnSpc>
              <a:spcBef>
                <a:spcPts val="1555"/>
              </a:spcBef>
            </a:pP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spc="5" dirty="0">
                <a:latin typeface="Times New Roman"/>
                <a:cs typeface="Times New Roman"/>
              </a:rPr>
              <a:t>365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80645" indent="-457200">
              <a:lnSpc>
                <a:spcPct val="100000"/>
              </a:lnSpc>
              <a:buAutoNum type="arabicPeriod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Office online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similar </a:t>
            </a:r>
            <a:r>
              <a:rPr sz="2000" dirty="0">
                <a:latin typeface="Times New Roman"/>
                <a:cs typeface="Times New Roman"/>
              </a:rPr>
              <a:t>to MS </a:t>
            </a: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dirty="0">
                <a:latin typeface="Times New Roman"/>
                <a:cs typeface="Times New Roman"/>
              </a:rPr>
              <a:t>except that the </a:t>
            </a: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dirty="0">
                <a:latin typeface="Times New Roman"/>
                <a:cs typeface="Times New Roman"/>
              </a:rPr>
              <a:t>online apps</a:t>
            </a:r>
            <a:r>
              <a:rPr sz="2000" spc="-2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 be </a:t>
            </a:r>
            <a:r>
              <a:rPr sz="2000" spc="-5" dirty="0">
                <a:latin typeface="Times New Roman"/>
                <a:cs typeface="Times New Roman"/>
              </a:rPr>
              <a:t>accessed </a:t>
            </a:r>
            <a:r>
              <a:rPr sz="2000" dirty="0">
                <a:latin typeface="Times New Roman"/>
                <a:cs typeface="Times New Roman"/>
              </a:rPr>
              <a:t>only through internet </a:t>
            </a:r>
            <a:r>
              <a:rPr sz="2000" spc="-5" dirty="0">
                <a:latin typeface="Times New Roman"/>
                <a:cs typeface="Times New Roman"/>
              </a:rPr>
              <a:t>making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easier </a:t>
            </a:r>
            <a:r>
              <a:rPr sz="2000" dirty="0">
                <a:latin typeface="Times New Roman"/>
                <a:cs typeface="Times New Roman"/>
              </a:rPr>
              <a:t>for users in </a:t>
            </a:r>
            <a:r>
              <a:rPr sz="2000" spc="-5" dirty="0">
                <a:latin typeface="Times New Roman"/>
                <a:cs typeface="Times New Roman"/>
              </a:rPr>
              <a:t>different  </a:t>
            </a:r>
            <a:r>
              <a:rPr sz="2000" dirty="0">
                <a:latin typeface="Times New Roman"/>
                <a:cs typeface="Times New Roman"/>
              </a:rPr>
              <a:t>locations to collaborate and share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buAutoNum type="arabicPeriod"/>
              <a:tabLst>
                <a:tab pos="788035" algn="l"/>
                <a:tab pos="788670" algn="l"/>
              </a:tabLst>
            </a:pPr>
            <a:r>
              <a:rPr sz="2000" b="1" dirty="0">
                <a:latin typeface="Times New Roman"/>
                <a:cs typeface="Times New Roman"/>
              </a:rPr>
              <a:t>Exchange online </a:t>
            </a:r>
            <a:r>
              <a:rPr sz="2000" dirty="0">
                <a:latin typeface="Times New Roman"/>
                <a:cs typeface="Times New Roman"/>
              </a:rPr>
              <a:t>is an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for IT </a:t>
            </a:r>
            <a:r>
              <a:rPr sz="2000" spc="-5" dirty="0">
                <a:latin typeface="Times New Roman"/>
                <a:cs typeface="Times New Roman"/>
              </a:rPr>
              <a:t>managers. </a:t>
            </a:r>
            <a:r>
              <a:rPr sz="2000" dirty="0">
                <a:latin typeface="Times New Roman"/>
                <a:cs typeface="Times New Roman"/>
              </a:rPr>
              <a:t>It gives centralized  control of </a:t>
            </a:r>
            <a:r>
              <a:rPr sz="2000" spc="-5" dirty="0">
                <a:latin typeface="Times New Roman"/>
                <a:cs typeface="Times New Roman"/>
              </a:rPr>
              <a:t>all mailboxes </a:t>
            </a:r>
            <a:r>
              <a:rPr sz="2000" dirty="0">
                <a:latin typeface="Times New Roman"/>
                <a:cs typeface="Times New Roman"/>
              </a:rPr>
              <a:t>of the company to set the </a:t>
            </a:r>
            <a:r>
              <a:rPr sz="2000" spc="-10" dirty="0">
                <a:latin typeface="Times New Roman"/>
                <a:cs typeface="Times New Roman"/>
              </a:rPr>
              <a:t>mail </a:t>
            </a:r>
            <a:r>
              <a:rPr sz="2000" spc="-20" dirty="0">
                <a:latin typeface="Times New Roman"/>
                <a:cs typeface="Times New Roman"/>
              </a:rPr>
              <a:t>policy, </a:t>
            </a:r>
            <a:r>
              <a:rPr sz="2000" spc="-15" dirty="0">
                <a:latin typeface="Times New Roman"/>
                <a:cs typeface="Times New Roman"/>
              </a:rPr>
              <a:t>security,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 </a:t>
            </a:r>
            <a:r>
              <a:rPr sz="2000" spc="-5" dirty="0">
                <a:latin typeface="Times New Roman"/>
                <a:cs typeface="Times New Roman"/>
              </a:rPr>
              <a:t>filter spams.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also offers </a:t>
            </a:r>
            <a:r>
              <a:rPr sz="2000" dirty="0">
                <a:latin typeface="Times New Roman"/>
                <a:cs typeface="Times New Roman"/>
              </a:rPr>
              <a:t>data loss prevention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capabilities.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8035" marR="196215" indent="-457200">
              <a:lnSpc>
                <a:spcPct val="100000"/>
              </a:lnSpc>
              <a:buAutoNum type="arabicPeriod"/>
              <a:tabLst>
                <a:tab pos="788035" algn="l"/>
                <a:tab pos="78867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SharePoint </a:t>
            </a:r>
            <a:r>
              <a:rPr sz="2000" b="1" dirty="0">
                <a:latin typeface="Times New Roman"/>
                <a:cs typeface="Times New Roman"/>
              </a:rPr>
              <a:t>online </a:t>
            </a:r>
            <a:r>
              <a:rPr sz="2000" dirty="0">
                <a:latin typeface="Times New Roman"/>
                <a:cs typeface="Times New Roman"/>
              </a:rPr>
              <a:t>is a web application to </a:t>
            </a:r>
            <a:r>
              <a:rPr sz="2000" spc="-5" dirty="0">
                <a:latin typeface="Times New Roman"/>
                <a:cs typeface="Times New Roman"/>
              </a:rPr>
              <a:t>modernize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on-premise  infrastructure. </a:t>
            </a:r>
            <a:r>
              <a:rPr sz="2000" dirty="0">
                <a:latin typeface="Times New Roman"/>
                <a:cs typeface="Times New Roman"/>
              </a:rPr>
              <a:t>It allows to create </a:t>
            </a:r>
            <a:r>
              <a:rPr sz="2000" spc="-5" dirty="0">
                <a:latin typeface="Times New Roman"/>
                <a:cs typeface="Times New Roman"/>
              </a:rPr>
              <a:t>team sites </a:t>
            </a:r>
            <a:r>
              <a:rPr sz="2000" dirty="0">
                <a:latin typeface="Times New Roman"/>
                <a:cs typeface="Times New Roman"/>
              </a:rPr>
              <a:t>or portals to share to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discover  and collaborate on content from inside or outside the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183" y="5974181"/>
            <a:ext cx="76727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b="1" dirty="0">
                <a:latin typeface="Times New Roman"/>
                <a:cs typeface="Times New Roman"/>
              </a:rPr>
              <a:t>4.	</a:t>
            </a:r>
            <a:r>
              <a:rPr sz="2000" b="1" spc="-35" dirty="0">
                <a:latin typeface="Times New Roman"/>
                <a:cs typeface="Times New Roman"/>
              </a:rPr>
              <a:t>Yammer </a:t>
            </a:r>
            <a:r>
              <a:rPr sz="2000" dirty="0">
                <a:latin typeface="Times New Roman"/>
                <a:cs typeface="Times New Roman"/>
              </a:rPr>
              <a:t>is an enterprise-based </a:t>
            </a:r>
            <a:r>
              <a:rPr sz="2000" spc="-5" dirty="0">
                <a:latin typeface="Times New Roman"/>
                <a:cs typeface="Times New Roman"/>
              </a:rPr>
              <a:t>social </a:t>
            </a:r>
            <a:r>
              <a:rPr sz="2000" dirty="0">
                <a:latin typeface="Times New Roman"/>
                <a:cs typeface="Times New Roman"/>
              </a:rPr>
              <a:t>networking service that helps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connect and interact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privately.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7776" y="1999488"/>
            <a:ext cx="8234171" cy="422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891" y="371983"/>
            <a:ext cx="3239770" cy="116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Cloud Delivery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Arial"/>
              <a:cs typeface="Arial"/>
            </a:endParaRPr>
          </a:p>
          <a:p>
            <a:pPr marL="360045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Times New Roman"/>
                <a:cs typeface="Times New Roman"/>
              </a:rPr>
              <a:t>Office 365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apps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9989819" y="5169408"/>
            <a:ext cx="2202180" cy="1530350"/>
            <a:chOff x="9989819" y="5169408"/>
            <a:chExt cx="2202180" cy="1530350"/>
          </a:xfrm>
        </p:grpSpPr>
        <p:sp>
          <p:nvSpPr>
            <p:cNvPr id="5" name="object 5"/>
            <p:cNvSpPr/>
            <p:nvPr/>
          </p:nvSpPr>
          <p:spPr>
            <a:xfrm>
              <a:off x="9989819" y="5169408"/>
              <a:ext cx="2202179" cy="1530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84891" y="5364480"/>
              <a:ext cx="1676400" cy="941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5668" y="1143457"/>
            <a:ext cx="2823845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Office Online</a:t>
            </a:r>
            <a:r>
              <a:rPr sz="2400" b="1" spc="-204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Apps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560"/>
              </a:spcBef>
            </a:pPr>
            <a:r>
              <a:rPr sz="1800" spc="-10" dirty="0">
                <a:latin typeface="Times New Roman"/>
                <a:cs typeface="Times New Roman"/>
              </a:rPr>
              <a:t>Office </a:t>
            </a:r>
            <a:r>
              <a:rPr sz="1800" dirty="0">
                <a:latin typeface="Times New Roman"/>
                <a:cs typeface="Times New Roman"/>
              </a:rPr>
              <a:t>online apps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4183" y="2256282"/>
            <a:ext cx="920115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432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Times New Roman"/>
                <a:cs typeface="Times New Roman"/>
              </a:rPr>
              <a:t>Mail box: </a:t>
            </a:r>
            <a:r>
              <a:rPr sz="1800" spc="-6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can stay connected to your emails and it also </a:t>
            </a:r>
            <a:r>
              <a:rPr sz="1800" spc="-5" dirty="0">
                <a:latin typeface="Times New Roman"/>
                <a:cs typeface="Times New Roman"/>
              </a:rPr>
              <a:t>has </a:t>
            </a:r>
            <a:r>
              <a:rPr sz="1800" spc="-75" dirty="0">
                <a:latin typeface="Times New Roman"/>
                <a:cs typeface="Times New Roman"/>
              </a:rPr>
              <a:t>OWA </a:t>
            </a:r>
            <a:r>
              <a:rPr sz="1800" dirty="0">
                <a:latin typeface="Times New Roman"/>
                <a:cs typeface="Times New Roman"/>
              </a:rPr>
              <a:t>(Outlook </a:t>
            </a:r>
            <a:r>
              <a:rPr sz="1800" spc="-55" dirty="0">
                <a:latin typeface="Times New Roman"/>
                <a:cs typeface="Times New Roman"/>
              </a:rPr>
              <a:t>Web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Access)  which is </a:t>
            </a:r>
            <a:r>
              <a:rPr sz="1800" dirty="0">
                <a:latin typeface="Times New Roman"/>
                <a:cs typeface="Times New Roman"/>
              </a:rPr>
              <a:t>similar 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Outlook.</a:t>
            </a:r>
            <a:endParaRPr sz="1800">
              <a:latin typeface="Times New Roman"/>
              <a:cs typeface="Times New Roman"/>
            </a:endParaRPr>
          </a:p>
          <a:p>
            <a:pPr marL="355600" marR="25527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Skype </a:t>
            </a:r>
            <a:r>
              <a:rPr sz="1800" b="1" dirty="0">
                <a:latin typeface="Times New Roman"/>
                <a:cs typeface="Times New Roman"/>
              </a:rPr>
              <a:t>for </a:t>
            </a:r>
            <a:r>
              <a:rPr sz="1800" b="1" spc="-5" dirty="0">
                <a:latin typeface="Times New Roman"/>
                <a:cs typeface="Times New Roman"/>
              </a:rPr>
              <a:t>Business: </a:t>
            </a:r>
            <a:r>
              <a:rPr sz="1800" dirty="0">
                <a:latin typeface="Times New Roman"/>
                <a:cs typeface="Times New Roman"/>
              </a:rPr>
              <a:t>Skype for </a:t>
            </a:r>
            <a:r>
              <a:rPr sz="1800" spc="-5" dirty="0">
                <a:latin typeface="Times New Roman"/>
                <a:cs typeface="Times New Roman"/>
              </a:rPr>
              <a:t>Business </a:t>
            </a:r>
            <a:r>
              <a:rPr sz="1800" dirty="0">
                <a:latin typeface="Times New Roman"/>
                <a:cs typeface="Times New Roman"/>
              </a:rPr>
              <a:t>which combines instant </a:t>
            </a:r>
            <a:r>
              <a:rPr sz="1800" spc="-5" dirty="0">
                <a:latin typeface="Times New Roman"/>
                <a:cs typeface="Times New Roman"/>
              </a:rPr>
              <a:t>messaging, </a:t>
            </a:r>
            <a:r>
              <a:rPr sz="1800" dirty="0">
                <a:latin typeface="Times New Roman"/>
                <a:cs typeface="Times New Roman"/>
              </a:rPr>
              <a:t>voice, online  meetings and video conferencing, providing </a:t>
            </a:r>
            <a:r>
              <a:rPr sz="1800" spc="-5" dirty="0">
                <a:latin typeface="Times New Roman"/>
                <a:cs typeface="Times New Roman"/>
              </a:rPr>
              <a:t>users </a:t>
            </a:r>
            <a:r>
              <a:rPr sz="1800" dirty="0">
                <a:latin typeface="Times New Roman"/>
                <a:cs typeface="Times New Roman"/>
              </a:rPr>
              <a:t>with the rich and consistent experience of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 consolidated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30" dirty="0">
                <a:latin typeface="Times New Roman"/>
                <a:cs typeface="Times New Roman"/>
              </a:rPr>
              <a:t>Word </a:t>
            </a:r>
            <a:r>
              <a:rPr sz="1800" b="1" dirty="0">
                <a:latin typeface="Times New Roman"/>
                <a:cs typeface="Times New Roman"/>
              </a:rPr>
              <a:t>Online: </a:t>
            </a:r>
            <a:r>
              <a:rPr sz="1800" dirty="0">
                <a:latin typeface="Times New Roman"/>
                <a:cs typeface="Times New Roman"/>
              </a:rPr>
              <a:t>Create, edit, collaborate, and share </a:t>
            </a:r>
            <a:r>
              <a:rPr sz="1800" spc="5" dirty="0">
                <a:latin typeface="Times New Roman"/>
                <a:cs typeface="Times New Roman"/>
              </a:rPr>
              <a:t>your </a:t>
            </a:r>
            <a:r>
              <a:rPr sz="1800" dirty="0">
                <a:latin typeface="Times New Roman"/>
                <a:cs typeface="Times New Roman"/>
              </a:rPr>
              <a:t>word documents or files from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anywhere.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Times New Roman"/>
                <a:cs typeface="Times New Roman"/>
              </a:rPr>
              <a:t>Excel Online: </a:t>
            </a:r>
            <a:r>
              <a:rPr sz="1800" dirty="0">
                <a:latin typeface="Times New Roman"/>
                <a:cs typeface="Times New Roman"/>
              </a:rPr>
              <a:t>Analyze and </a:t>
            </a:r>
            <a:r>
              <a:rPr sz="1800" spc="-5" dirty="0">
                <a:latin typeface="Times New Roman"/>
                <a:cs typeface="Times New Roman"/>
              </a:rPr>
              <a:t>organize </a:t>
            </a:r>
            <a:r>
              <a:rPr sz="1800" spc="5" dirty="0">
                <a:latin typeface="Times New Roman"/>
                <a:cs typeface="Times New Roman"/>
              </a:rPr>
              <a:t>your </a:t>
            </a:r>
            <a:r>
              <a:rPr sz="1800" dirty="0">
                <a:latin typeface="Times New Roman"/>
                <a:cs typeface="Times New Roman"/>
              </a:rPr>
              <a:t>data in Excel spreadsheets &amp;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workbooks.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Times New Roman"/>
                <a:cs typeface="Times New Roman"/>
              </a:rPr>
              <a:t>PowerPoint Online: </a:t>
            </a:r>
            <a:r>
              <a:rPr sz="1800" dirty="0">
                <a:latin typeface="Times New Roman"/>
                <a:cs typeface="Times New Roman"/>
              </a:rPr>
              <a:t>Create powerful presentations and </a:t>
            </a:r>
            <a:r>
              <a:rPr sz="1800" spc="-5" dirty="0">
                <a:latin typeface="Times New Roman"/>
                <a:cs typeface="Times New Roman"/>
              </a:rPr>
              <a:t>share </a:t>
            </a:r>
            <a:r>
              <a:rPr sz="1800" dirty="0">
                <a:latin typeface="Times New Roman"/>
                <a:cs typeface="Times New Roman"/>
              </a:rPr>
              <a:t>with your team from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anywhere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anytime.</a:t>
            </a:r>
            <a:endParaRPr sz="1800">
              <a:latin typeface="Times New Roman"/>
              <a:cs typeface="Times New Roman"/>
            </a:endParaRPr>
          </a:p>
          <a:p>
            <a:pPr marL="355600" marR="23939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Times New Roman"/>
                <a:cs typeface="Times New Roman"/>
              </a:rPr>
              <a:t>OneNote Online: </a:t>
            </a:r>
            <a:r>
              <a:rPr sz="1800" spc="-5" dirty="0">
                <a:latin typeface="Times New Roman"/>
                <a:cs typeface="Times New Roman"/>
              </a:rPr>
              <a:t>Helps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information </a:t>
            </a:r>
            <a:r>
              <a:rPr sz="1800" dirty="0">
                <a:latin typeface="Times New Roman"/>
                <a:cs typeface="Times New Roman"/>
              </a:rPr>
              <a:t>gathering and multi-user collaboration. </a:t>
            </a:r>
            <a:r>
              <a:rPr sz="1800" spc="-5" dirty="0">
                <a:latin typeface="Times New Roman"/>
                <a:cs typeface="Times New Roman"/>
              </a:rPr>
              <a:t>Users </a:t>
            </a:r>
            <a:r>
              <a:rPr sz="1800" dirty="0">
                <a:latin typeface="Times New Roman"/>
                <a:cs typeface="Times New Roman"/>
              </a:rPr>
              <a:t>can  </a:t>
            </a:r>
            <a:r>
              <a:rPr sz="1800" spc="-5" dirty="0">
                <a:latin typeface="Times New Roman"/>
                <a:cs typeface="Times New Roman"/>
              </a:rPr>
              <a:t>make </a:t>
            </a:r>
            <a:r>
              <a:rPr sz="1800" dirty="0">
                <a:latin typeface="Times New Roman"/>
                <a:cs typeface="Times New Roman"/>
              </a:rPr>
              <a:t>handwritten or </a:t>
            </a:r>
            <a:r>
              <a:rPr sz="1800" spc="5" dirty="0">
                <a:latin typeface="Times New Roman"/>
                <a:cs typeface="Times New Roman"/>
              </a:rPr>
              <a:t>typed </a:t>
            </a:r>
            <a:r>
              <a:rPr sz="1800" dirty="0">
                <a:latin typeface="Times New Roman"/>
                <a:cs typeface="Times New Roman"/>
              </a:rPr>
              <a:t>notes, drawings, </a:t>
            </a:r>
            <a:r>
              <a:rPr sz="1800" spc="-5" dirty="0">
                <a:latin typeface="Times New Roman"/>
                <a:cs typeface="Times New Roman"/>
              </a:rPr>
              <a:t>screenshots, </a:t>
            </a:r>
            <a:r>
              <a:rPr sz="1800" dirty="0">
                <a:latin typeface="Times New Roman"/>
                <a:cs typeface="Times New Roman"/>
              </a:rPr>
              <a:t>videos, and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audios.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Calendar: </a:t>
            </a:r>
            <a:r>
              <a:rPr sz="1800" spc="-5" dirty="0">
                <a:latin typeface="Times New Roman"/>
                <a:cs typeface="Times New Roman"/>
              </a:rPr>
              <a:t>Helps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to Invite, </a:t>
            </a:r>
            <a:r>
              <a:rPr sz="1800" spc="-5" dirty="0">
                <a:latin typeface="Times New Roman"/>
                <a:cs typeface="Times New Roman"/>
              </a:rPr>
              <a:t>set </a:t>
            </a:r>
            <a:r>
              <a:rPr sz="1800" dirty="0">
                <a:latin typeface="Times New Roman"/>
                <a:cs typeface="Times New Roman"/>
              </a:rPr>
              <a:t>reminders and track </a:t>
            </a:r>
            <a:r>
              <a:rPr sz="1800" spc="-5" dirty="0">
                <a:latin typeface="Times New Roman"/>
                <a:cs typeface="Times New Roman"/>
              </a:rPr>
              <a:t>RSVP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manage </a:t>
            </a:r>
            <a:r>
              <a:rPr sz="1800" spc="5" dirty="0">
                <a:latin typeface="Times New Roman"/>
                <a:cs typeface="Times New Roman"/>
              </a:rPr>
              <a:t>your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schedule.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Times New Roman"/>
                <a:cs typeface="Times New Roman"/>
              </a:rPr>
              <a:t>OneDrive: </a:t>
            </a:r>
            <a:r>
              <a:rPr sz="1800" dirty="0">
                <a:latin typeface="Times New Roman"/>
                <a:cs typeface="Times New Roman"/>
              </a:rPr>
              <a:t>Save </a:t>
            </a:r>
            <a:r>
              <a:rPr sz="1800" spc="5" dirty="0">
                <a:latin typeface="Times New Roman"/>
                <a:cs typeface="Times New Roman"/>
              </a:rPr>
              <a:t>your </a:t>
            </a:r>
            <a:r>
              <a:rPr sz="1800" dirty="0">
                <a:latin typeface="Times New Roman"/>
                <a:cs typeface="Times New Roman"/>
              </a:rPr>
              <a:t>photos, videos, </a:t>
            </a:r>
            <a:r>
              <a:rPr sz="1800" spc="-5" dirty="0">
                <a:latin typeface="Times New Roman"/>
                <a:cs typeface="Times New Roman"/>
              </a:rPr>
              <a:t>documents, spreadsheets, </a:t>
            </a:r>
            <a:r>
              <a:rPr sz="1800" dirty="0">
                <a:latin typeface="Times New Roman"/>
                <a:cs typeface="Times New Roman"/>
              </a:rPr>
              <a:t>etc., and access them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anywhere.</a:t>
            </a:r>
            <a:endParaRPr sz="1800">
              <a:latin typeface="Times New Roman"/>
              <a:cs typeface="Times New Roman"/>
            </a:endParaRPr>
          </a:p>
          <a:p>
            <a:pPr marL="355600" marR="34544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Docs: </a:t>
            </a:r>
            <a:r>
              <a:rPr sz="1800" dirty="0">
                <a:latin typeface="Times New Roman"/>
                <a:cs typeface="Times New Roman"/>
              </a:rPr>
              <a:t>Share </a:t>
            </a:r>
            <a:r>
              <a:rPr sz="1800" spc="5" dirty="0">
                <a:latin typeface="Times New Roman"/>
                <a:cs typeface="Times New Roman"/>
              </a:rPr>
              <a:t>your </a:t>
            </a:r>
            <a:r>
              <a:rPr sz="1800" dirty="0">
                <a:latin typeface="Times New Roman"/>
                <a:cs typeface="Times New Roman"/>
              </a:rPr>
              <a:t>documents </a:t>
            </a:r>
            <a:r>
              <a:rPr sz="1800" spc="-30" dirty="0">
                <a:latin typeface="Times New Roman"/>
                <a:cs typeface="Times New Roman"/>
              </a:rPr>
              <a:t>(Word, </a:t>
            </a:r>
            <a:r>
              <a:rPr sz="1800" dirty="0">
                <a:latin typeface="Times New Roman"/>
                <a:cs typeface="Times New Roman"/>
              </a:rPr>
              <a:t>Excel, </a:t>
            </a:r>
            <a:r>
              <a:rPr sz="1800" spc="-5" dirty="0">
                <a:latin typeface="Times New Roman"/>
                <a:cs typeface="Times New Roman"/>
              </a:rPr>
              <a:t>PowerPoint, OneNote, </a:t>
            </a:r>
            <a:r>
              <a:rPr sz="1800" spc="-25" dirty="0">
                <a:latin typeface="Times New Roman"/>
                <a:cs typeface="Times New Roman"/>
              </a:rPr>
              <a:t>Sway,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PDF). </a:t>
            </a:r>
            <a:r>
              <a:rPr sz="1800" spc="-6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can  upload the documents from </a:t>
            </a:r>
            <a:r>
              <a:rPr sz="1800" spc="-5" dirty="0">
                <a:latin typeface="Times New Roman"/>
                <a:cs typeface="Times New Roman"/>
              </a:rPr>
              <a:t>Computer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OneDrive.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826752" y="5695188"/>
            <a:ext cx="1981200" cy="661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9032240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Office 365 </a:t>
            </a:r>
            <a:r>
              <a:rPr sz="2400" b="1" spc="-10" dirty="0">
                <a:latin typeface="Times New Roman"/>
                <a:cs typeface="Times New Roman"/>
              </a:rPr>
              <a:t>Features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Benefits</a:t>
            </a:r>
            <a:endParaRPr sz="240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b="1" dirty="0">
                <a:latin typeface="Times New Roman"/>
                <a:cs typeface="Times New Roman"/>
              </a:rPr>
              <a:t>Easily Accessible: </a:t>
            </a: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spc="5" dirty="0">
                <a:latin typeface="Times New Roman"/>
                <a:cs typeface="Times New Roman"/>
              </a:rPr>
              <a:t>365 </a:t>
            </a:r>
            <a:r>
              <a:rPr sz="2000" dirty="0">
                <a:latin typeface="Times New Roman"/>
                <a:cs typeface="Times New Roman"/>
              </a:rPr>
              <a:t>applications and services can be </a:t>
            </a:r>
            <a:r>
              <a:rPr sz="2000" spc="-5" dirty="0">
                <a:latin typeface="Times New Roman"/>
                <a:cs typeface="Times New Roman"/>
              </a:rPr>
              <a:t>accessed</a:t>
            </a:r>
            <a:r>
              <a:rPr sz="2000" spc="-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endParaRPr sz="20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anywhere in the world provided </a:t>
            </a:r>
            <a:r>
              <a:rPr sz="2000" spc="-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have internet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marR="32384" indent="-342900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b="1" dirty="0">
                <a:latin typeface="Times New Roman"/>
                <a:cs typeface="Times New Roman"/>
              </a:rPr>
              <a:t>Automatic Updates: </a:t>
            </a:r>
            <a:r>
              <a:rPr sz="2000" dirty="0">
                <a:latin typeface="Times New Roman"/>
                <a:cs typeface="Times New Roman"/>
              </a:rPr>
              <a:t>Ready-to-use software are provided by the cloud </a:t>
            </a:r>
            <a:r>
              <a:rPr sz="2000" spc="-5" dirty="0">
                <a:latin typeface="Times New Roman"/>
                <a:cs typeface="Times New Roman"/>
              </a:rPr>
              <a:t>itself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  </a:t>
            </a:r>
            <a:r>
              <a:rPr sz="2000" dirty="0">
                <a:latin typeface="Times New Roman"/>
                <a:cs typeface="Times New Roman"/>
              </a:rPr>
              <a:t>users with </a:t>
            </a:r>
            <a:r>
              <a:rPr sz="2000" spc="-5" dirty="0">
                <a:latin typeface="Times New Roman"/>
                <a:cs typeface="Times New Roman"/>
              </a:rPr>
              <a:t>automatic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Prevents </a:t>
            </a:r>
            <a:r>
              <a:rPr sz="2000" b="1" dirty="0">
                <a:latin typeface="Times New Roman"/>
                <a:cs typeface="Times New Roman"/>
              </a:rPr>
              <a:t>Data Loss: </a:t>
            </a:r>
            <a:r>
              <a:rPr sz="2000" spc="-50" dirty="0">
                <a:latin typeface="Times New Roman"/>
                <a:cs typeface="Times New Roman"/>
              </a:rPr>
              <a:t>Your </a:t>
            </a:r>
            <a:r>
              <a:rPr sz="2000" dirty="0">
                <a:latin typeface="Times New Roman"/>
                <a:cs typeface="Times New Roman"/>
              </a:rPr>
              <a:t>Data are safe as it is backed up on the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1149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Great </a:t>
            </a:r>
            <a:r>
              <a:rPr sz="2000" b="1" dirty="0">
                <a:latin typeface="Times New Roman"/>
                <a:cs typeface="Times New Roman"/>
              </a:rPr>
              <a:t>Security: </a:t>
            </a:r>
            <a:r>
              <a:rPr sz="2000" dirty="0">
                <a:latin typeface="Times New Roman"/>
                <a:cs typeface="Times New Roman"/>
              </a:rPr>
              <a:t>Every </a:t>
            </a: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spc="5" dirty="0">
                <a:latin typeface="Times New Roman"/>
                <a:cs typeface="Times New Roman"/>
              </a:rPr>
              <a:t>365 </a:t>
            </a:r>
            <a:r>
              <a:rPr sz="2000" dirty="0">
                <a:latin typeface="Times New Roman"/>
                <a:cs typeface="Times New Roman"/>
              </a:rPr>
              <a:t>user gets a unique </a:t>
            </a:r>
            <a:r>
              <a:rPr sz="2000" spc="-5" dirty="0">
                <a:latin typeface="Times New Roman"/>
                <a:cs typeface="Times New Roman"/>
              </a:rPr>
              <a:t>username </a:t>
            </a:r>
            <a:r>
              <a:rPr sz="2000" dirty="0">
                <a:latin typeface="Times New Roman"/>
                <a:cs typeface="Times New Roman"/>
              </a:rPr>
              <a:t>and password to  authenticate their user account and proactive </a:t>
            </a:r>
            <a:r>
              <a:rPr sz="2000" spc="-5" dirty="0">
                <a:latin typeface="Times New Roman"/>
                <a:cs typeface="Times New Roman"/>
              </a:rPr>
              <a:t>monitoring </a:t>
            </a:r>
            <a:r>
              <a:rPr sz="2000" dirty="0">
                <a:latin typeface="Times New Roman"/>
                <a:cs typeface="Times New Roman"/>
              </a:rPr>
              <a:t>help keep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  safe.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b="1" dirty="0">
                <a:latin typeface="Times New Roman"/>
                <a:cs typeface="Times New Roman"/>
              </a:rPr>
              <a:t>Reduces IT Expenses: </a:t>
            </a:r>
            <a:r>
              <a:rPr sz="2000" dirty="0">
                <a:latin typeface="Times New Roman"/>
                <a:cs typeface="Times New Roman"/>
              </a:rPr>
              <a:t>It reduces your IT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cost as well as the cost</a:t>
            </a:r>
            <a:r>
              <a:rPr sz="2000" spc="-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 updating the software. Pay as you want – </a:t>
            </a: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pay to </a:t>
            </a:r>
            <a:r>
              <a:rPr sz="2000" spc="-5" dirty="0">
                <a:latin typeface="Times New Roman"/>
                <a:cs typeface="Times New Roman"/>
              </a:rPr>
              <a:t>subscribe </a:t>
            </a:r>
            <a:r>
              <a:rPr sz="2000" dirty="0">
                <a:latin typeface="Times New Roman"/>
                <a:cs typeface="Times New Roman"/>
              </a:rPr>
              <a:t>the tools and  services as per your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446264" y="4189476"/>
            <a:ext cx="4543044" cy="2479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7702550" cy="3637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Google G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555"/>
              </a:spcBef>
            </a:pPr>
            <a:r>
              <a:rPr sz="2000" spc="5" dirty="0">
                <a:latin typeface="Times New Roman"/>
                <a:cs typeface="Times New Roman"/>
              </a:rPr>
              <a:t>Google </a:t>
            </a:r>
            <a:r>
              <a:rPr sz="2000" dirty="0">
                <a:latin typeface="Times New Roman"/>
                <a:cs typeface="Times New Roman"/>
              </a:rPr>
              <a:t>G Suite is the new </a:t>
            </a:r>
            <a:r>
              <a:rPr sz="2000" spc="5" dirty="0">
                <a:latin typeface="Times New Roman"/>
                <a:cs typeface="Times New Roman"/>
              </a:rPr>
              <a:t>Google App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spc="5" dirty="0">
                <a:latin typeface="Times New Roman"/>
                <a:cs typeface="Times New Roman"/>
              </a:rPr>
              <a:t>Google </a:t>
            </a:r>
            <a:r>
              <a:rPr sz="2000" dirty="0">
                <a:latin typeface="Times New Roman"/>
                <a:cs typeface="Times New Roman"/>
              </a:rPr>
              <a:t>G Suite is the cloud-based </a:t>
            </a:r>
            <a:r>
              <a:rPr sz="2000" spc="-5" dirty="0">
                <a:latin typeface="Times New Roman"/>
                <a:cs typeface="Times New Roman"/>
              </a:rPr>
              <a:t>alternative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suites like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Microsoft  Office.</a:t>
            </a:r>
            <a:endParaRPr sz="200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comes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some </a:t>
            </a:r>
            <a:r>
              <a:rPr sz="2000" dirty="0">
                <a:latin typeface="Times New Roman"/>
                <a:cs typeface="Times New Roman"/>
              </a:rPr>
              <a:t>free apps such as </a:t>
            </a:r>
            <a:r>
              <a:rPr sz="2000" spc="-5" dirty="0">
                <a:latin typeface="Times New Roman"/>
                <a:cs typeface="Times New Roman"/>
              </a:rPr>
              <a:t>Gmail </a:t>
            </a:r>
            <a:r>
              <a:rPr sz="2000" dirty="0">
                <a:latin typeface="Times New Roman"/>
                <a:cs typeface="Times New Roman"/>
              </a:rPr>
              <a:t>but the suite </a:t>
            </a:r>
            <a:r>
              <a:rPr sz="2000" spc="-5" dirty="0">
                <a:latin typeface="Times New Roman"/>
                <a:cs typeface="Times New Roman"/>
              </a:rPr>
              <a:t>itself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subscription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5" dirty="0">
                <a:latin typeface="Times New Roman"/>
                <a:cs typeface="Times New Roman"/>
              </a:rPr>
              <a:t>monthly </a:t>
            </a:r>
            <a:r>
              <a:rPr sz="2000" dirty="0">
                <a:latin typeface="Times New Roman"/>
                <a:cs typeface="Times New Roman"/>
              </a:rPr>
              <a:t>or annually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billed.</a:t>
            </a:r>
            <a:endParaRPr sz="2000">
              <a:latin typeface="Times New Roman"/>
              <a:cs typeface="Times New Roman"/>
            </a:endParaRPr>
          </a:p>
          <a:p>
            <a:pPr marL="673735" marR="262255" indent="-342900">
              <a:lnSpc>
                <a:spcPct val="100000"/>
              </a:lnSpc>
              <a:buFont typeface="Arial"/>
              <a:buChar char="•"/>
              <a:tabLst>
                <a:tab pos="673735" algn="l"/>
                <a:tab pos="674370" algn="l"/>
              </a:tabLst>
            </a:pPr>
            <a:r>
              <a:rPr sz="2000" dirty="0">
                <a:latin typeface="Times New Roman"/>
                <a:cs typeface="Times New Roman"/>
              </a:rPr>
              <a:t>The basic plan of G </a:t>
            </a:r>
            <a:r>
              <a:rPr sz="2000" spc="-5" dirty="0">
                <a:latin typeface="Times New Roman"/>
                <a:cs typeface="Times New Roman"/>
              </a:rPr>
              <a:t>Suite </a:t>
            </a:r>
            <a:r>
              <a:rPr sz="2000" dirty="0">
                <a:latin typeface="Times New Roman"/>
                <a:cs typeface="Times New Roman"/>
              </a:rPr>
              <a:t>gives 30GB storage, which is </a:t>
            </a:r>
            <a:r>
              <a:rPr sz="2000" spc="5" dirty="0">
                <a:latin typeface="Times New Roman"/>
                <a:cs typeface="Times New Roman"/>
              </a:rPr>
              <a:t>double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space available with free plan. The business plan </a:t>
            </a:r>
            <a:r>
              <a:rPr sz="2000" spc="-5" dirty="0">
                <a:latin typeface="Times New Roman"/>
                <a:cs typeface="Times New Roman"/>
              </a:rPr>
              <a:t>offers unlimited  </a:t>
            </a:r>
            <a:r>
              <a:rPr sz="2000" dirty="0">
                <a:latin typeface="Times New Roman"/>
                <a:cs typeface="Times New Roman"/>
              </a:rPr>
              <a:t>storage (in case of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 five </a:t>
            </a:r>
            <a:r>
              <a:rPr sz="2000" spc="-5" dirty="0">
                <a:latin typeface="Times New Roman"/>
                <a:cs typeface="Times New Roman"/>
              </a:rPr>
              <a:t>employees) </a:t>
            </a:r>
            <a:r>
              <a:rPr sz="2000" dirty="0">
                <a:latin typeface="Times New Roman"/>
                <a:cs typeface="Times New Roman"/>
              </a:rPr>
              <a:t>along with a </a:t>
            </a:r>
            <a:r>
              <a:rPr sz="2000" spc="-5" dirty="0">
                <a:latin typeface="Times New Roman"/>
                <a:cs typeface="Times New Roman"/>
              </a:rPr>
              <a:t>better  admin </a:t>
            </a:r>
            <a:r>
              <a:rPr sz="2000" dirty="0">
                <a:latin typeface="Times New Roman"/>
                <a:cs typeface="Times New Roman"/>
              </a:rPr>
              <a:t>control panel and the </a:t>
            </a:r>
            <a:r>
              <a:rPr sz="2000" spc="-45" dirty="0">
                <a:latin typeface="Times New Roman"/>
                <a:cs typeface="Times New Roman"/>
              </a:rPr>
              <a:t>Vault </a:t>
            </a:r>
            <a:r>
              <a:rPr sz="2000" dirty="0">
                <a:latin typeface="Times New Roman"/>
                <a:cs typeface="Times New Roman"/>
              </a:rPr>
              <a:t>for archiving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emails.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75688" y="1679448"/>
            <a:ext cx="7764779" cy="4579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988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Google G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rlito"/>
                <a:cs typeface="Carlito"/>
              </a:rPr>
              <a:t>99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Cloud Delivery</a:t>
            </a:r>
            <a:r>
              <a:rPr sz="2400" spc="-75" dirty="0"/>
              <a:t> </a:t>
            </a:r>
            <a:r>
              <a:rPr sz="2400" spc="-25" dirty="0"/>
              <a:t>Models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8540495" y="4314444"/>
            <a:ext cx="3267455" cy="2042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252920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Google G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555"/>
              </a:spcBef>
            </a:pPr>
            <a:r>
              <a:rPr sz="1900" spc="-5" dirty="0">
                <a:latin typeface="Times New Roman"/>
                <a:cs typeface="Times New Roman"/>
              </a:rPr>
              <a:t>Google G Suite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offers: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383" y="1997201"/>
            <a:ext cx="6851650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Business </a:t>
            </a:r>
            <a:r>
              <a:rPr sz="1900" spc="-10" dirty="0">
                <a:latin typeface="Times New Roman"/>
                <a:cs typeface="Times New Roman"/>
              </a:rPr>
              <a:t>email </a:t>
            </a:r>
            <a:r>
              <a:rPr sz="1900" spc="-5" dirty="0">
                <a:latin typeface="Times New Roman"/>
                <a:cs typeface="Times New Roman"/>
              </a:rPr>
              <a:t>addresses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(name@company.com)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25" dirty="0">
                <a:latin typeface="Times New Roman"/>
                <a:cs typeface="Times New Roman"/>
              </a:rPr>
              <a:t>Video </a:t>
            </a:r>
            <a:r>
              <a:rPr sz="1900" spc="-5" dirty="0">
                <a:latin typeface="Times New Roman"/>
                <a:cs typeface="Times New Roman"/>
              </a:rPr>
              <a:t>and voice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calls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Online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calendars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Online text </a:t>
            </a:r>
            <a:r>
              <a:rPr sz="1900" spc="-10" dirty="0">
                <a:latin typeface="Times New Roman"/>
                <a:cs typeface="Times New Roman"/>
              </a:rPr>
              <a:t>documents, </a:t>
            </a:r>
            <a:r>
              <a:rPr sz="1900" spc="-5" dirty="0">
                <a:latin typeface="Times New Roman"/>
                <a:cs typeface="Times New Roman"/>
              </a:rPr>
              <a:t>spreadsheets, and</a:t>
            </a:r>
            <a:r>
              <a:rPr sz="1900" spc="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slides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Project sites (a way to build </a:t>
            </a:r>
            <a:r>
              <a:rPr sz="1900" spc="-10" dirty="0">
                <a:latin typeface="Times New Roman"/>
                <a:cs typeface="Times New Roman"/>
              </a:rPr>
              <a:t>simple </a:t>
            </a:r>
            <a:r>
              <a:rPr sz="1900" spc="-5" dirty="0">
                <a:latin typeface="Times New Roman"/>
                <a:cs typeface="Times New Roman"/>
              </a:rPr>
              <a:t>websites or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intranet)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Security and </a:t>
            </a:r>
            <a:r>
              <a:rPr sz="1900" spc="-10" dirty="0">
                <a:latin typeface="Times New Roman"/>
                <a:cs typeface="Times New Roman"/>
              </a:rPr>
              <a:t>admin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controls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24/7 phone and </a:t>
            </a:r>
            <a:r>
              <a:rPr sz="1900" spc="-10" dirty="0">
                <a:latin typeface="Times New Roman"/>
                <a:cs typeface="Times New Roman"/>
              </a:rPr>
              <a:t>email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support.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On the Unlimited plan, in addition to the above </a:t>
            </a:r>
            <a:r>
              <a:rPr sz="1900" dirty="0">
                <a:latin typeface="Times New Roman"/>
                <a:cs typeface="Times New Roman"/>
              </a:rPr>
              <a:t>you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get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Advanced </a:t>
            </a:r>
            <a:r>
              <a:rPr sz="1900" spc="-10" dirty="0">
                <a:latin typeface="Times New Roman"/>
                <a:cs typeface="Times New Roman"/>
              </a:rPr>
              <a:t>admin </a:t>
            </a:r>
            <a:r>
              <a:rPr sz="1900" spc="-5" dirty="0">
                <a:latin typeface="Times New Roman"/>
                <a:cs typeface="Times New Roman"/>
              </a:rPr>
              <a:t>controls </a:t>
            </a:r>
            <a:r>
              <a:rPr sz="1900" dirty="0">
                <a:latin typeface="Times New Roman"/>
                <a:cs typeface="Times New Roman"/>
              </a:rPr>
              <a:t>for</a:t>
            </a:r>
            <a:r>
              <a:rPr sz="1900" spc="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Drive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Audit and reporting insights for Drive content and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sharing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Google </a:t>
            </a:r>
            <a:r>
              <a:rPr sz="1900" spc="-50" dirty="0">
                <a:latin typeface="Times New Roman"/>
                <a:cs typeface="Times New Roman"/>
              </a:rPr>
              <a:t>Vault </a:t>
            </a:r>
            <a:r>
              <a:rPr sz="1900" spc="-5" dirty="0">
                <a:latin typeface="Times New Roman"/>
                <a:cs typeface="Times New Roman"/>
              </a:rPr>
              <a:t>for eDiscovery covering </a:t>
            </a:r>
            <a:r>
              <a:rPr sz="1900" spc="-10" dirty="0">
                <a:latin typeface="Times New Roman"/>
                <a:cs typeface="Times New Roman"/>
              </a:rPr>
              <a:t>emails, </a:t>
            </a:r>
            <a:r>
              <a:rPr sz="1900" spc="-5" dirty="0">
                <a:latin typeface="Times New Roman"/>
                <a:cs typeface="Times New Roman"/>
              </a:rPr>
              <a:t>chats, docs, and</a:t>
            </a:r>
            <a:r>
              <a:rPr sz="1900" spc="1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files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10" dirty="0">
                <a:latin typeface="Times New Roman"/>
                <a:cs typeface="Times New Roman"/>
              </a:rPr>
              <a:t>Advanced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search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More options when it </a:t>
            </a:r>
            <a:r>
              <a:rPr sz="1900" spc="-10" dirty="0">
                <a:latin typeface="Times New Roman"/>
                <a:cs typeface="Times New Roman"/>
              </a:rPr>
              <a:t>comes </a:t>
            </a:r>
            <a:r>
              <a:rPr sz="1900" spc="-5" dirty="0">
                <a:latin typeface="Times New Roman"/>
                <a:cs typeface="Times New Roman"/>
              </a:rPr>
              <a:t>to file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exports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10" dirty="0">
                <a:latin typeface="Times New Roman"/>
                <a:cs typeface="Times New Roman"/>
              </a:rPr>
              <a:t>Email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archives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Set message-retention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policies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900" spc="-5" dirty="0">
                <a:latin typeface="Times New Roman"/>
                <a:cs typeface="Times New Roman"/>
              </a:rPr>
              <a:t>Litigation holds on inboxes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10974</Words>
  <Application>Microsoft Office PowerPoint</Application>
  <PresentationFormat>Widescreen</PresentationFormat>
  <Paragraphs>1472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6" baseType="lpstr">
      <vt:lpstr>Arial</vt:lpstr>
      <vt:lpstr>Calibri</vt:lpstr>
      <vt:lpstr>Carlito</vt:lpstr>
      <vt:lpstr>Times New Roman</vt:lpstr>
      <vt:lpstr>Wingdings</vt:lpstr>
      <vt:lpstr>Office Theme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PowerPoint Presentation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PowerPoint Presentation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PowerPoint Presentation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PowerPoint Presentation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PowerPoint Presentation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  <vt:lpstr>Cloud Delivery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iNurture</dc:creator>
  <cp:lastModifiedBy>DEEPAK SOLANKI</cp:lastModifiedBy>
  <cp:revision>1</cp:revision>
  <dcterms:created xsi:type="dcterms:W3CDTF">2021-07-12T04:59:03Z</dcterms:created>
  <dcterms:modified xsi:type="dcterms:W3CDTF">2021-07-12T05:14:55Z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2021-07-12T00:00:00Z</vt:filetime>
  </property>
</Properties>
</file>